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Lst>
  <p:sldSz cy="5143500" cx="9144000"/>
  <p:notesSz cx="6858000" cy="9144000"/>
  <p:embeddedFontLst>
    <p:embeddedFont>
      <p:font typeface="Montserrat SemiBold"/>
      <p:regular r:id="rId28"/>
      <p:bold r:id="rId29"/>
      <p:italic r:id="rId30"/>
      <p:boldItalic r:id="rId31"/>
    </p:embeddedFont>
    <p:embeddedFont>
      <p:font typeface="Montserrat"/>
      <p:regular r:id="rId32"/>
      <p:bold r:id="rId33"/>
      <p:italic r:id="rId34"/>
      <p:boldItalic r:id="rId35"/>
    </p:embeddedFont>
    <p:embeddedFont>
      <p:font typeface="Montserrat Light"/>
      <p:regular r:id="rId36"/>
      <p:bold r:id="rId37"/>
      <p:italic r:id="rId38"/>
      <p:boldItalic r:id="rId3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68">
          <p15:clr>
            <a:srgbClr val="A4A3A4"/>
          </p15:clr>
        </p15:guide>
        <p15:guide id="2" pos="2880">
          <p15:clr>
            <a:srgbClr val="A4A3A4"/>
          </p15:clr>
        </p15:guide>
        <p15:guide id="3" orient="horz" pos="687">
          <p15:clr>
            <a:srgbClr val="9AA0A6"/>
          </p15:clr>
        </p15:guide>
        <p15:guide id="4" pos="288">
          <p15:clr>
            <a:srgbClr val="9AA0A6"/>
          </p15:clr>
        </p15:guide>
        <p15:guide id="5" orient="horz" pos="3024">
          <p15:clr>
            <a:srgbClr val="9AA0A6"/>
          </p15:clr>
        </p15:guide>
        <p15:guide id="6" pos="5472">
          <p15:clr>
            <a:srgbClr val="9AA0A6"/>
          </p15:clr>
        </p15:guide>
        <p15:guide id="7" orient="horz" pos="762">
          <p15:clr>
            <a:srgbClr val="9AA0A6"/>
          </p15:clr>
        </p15:guide>
        <p15:guide id="8" pos="2817">
          <p15:clr>
            <a:srgbClr val="9AA0A6"/>
          </p15:clr>
        </p15:guide>
        <p15:guide id="9" pos="360">
          <p15:clr>
            <a:srgbClr val="9AA0A6"/>
          </p15:clr>
        </p15:guide>
        <p15:guide id="10" orient="horz" pos="1172">
          <p15:clr>
            <a:srgbClr val="9AA0A6"/>
          </p15:clr>
        </p15:guide>
        <p15:guide id="11" pos="4191">
          <p15:clr>
            <a:srgbClr val="9AA0A6"/>
          </p15:clr>
        </p15:guide>
        <p15:guide id="12" pos="1657">
          <p15:clr>
            <a:srgbClr val="9AA0A6"/>
          </p15:clr>
        </p15:guide>
        <p15:guide id="13" pos="2957">
          <p15:clr>
            <a:srgbClr val="9AA0A6"/>
          </p15:clr>
        </p15:guide>
        <p15:guide id="14" orient="horz" pos="967">
          <p15:clr>
            <a:srgbClr val="9AA0A6"/>
          </p15:clr>
        </p15:guide>
        <p15:guide id="15" orient="horz" pos="1379">
          <p15:clr>
            <a:srgbClr val="9AA0A6"/>
          </p15:clr>
        </p15:guide>
        <p15:guide id="16" orient="horz" pos="2160">
          <p15:clr>
            <a:srgbClr val="9AA0A6"/>
          </p15:clr>
        </p15:guide>
        <p15:guide id="17" pos="4096">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68" orient="horz"/>
        <p:guide pos="2880"/>
        <p:guide pos="687" orient="horz"/>
        <p:guide pos="288"/>
        <p:guide pos="3024" orient="horz"/>
        <p:guide pos="5472"/>
        <p:guide pos="762" orient="horz"/>
        <p:guide pos="2817"/>
        <p:guide pos="360"/>
        <p:guide pos="1172" orient="horz"/>
        <p:guide pos="4191"/>
        <p:guide pos="1657"/>
        <p:guide pos="2957"/>
        <p:guide pos="967" orient="horz"/>
        <p:guide pos="1379" orient="horz"/>
        <p:guide pos="2160" orient="horz"/>
        <p:guide pos="4096"/>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font" Target="fonts/MontserratSemiBold-regular.fntdata"/><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MontserratSemiBold-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MontserratSemiBold-boldItalic.fntdata"/><Relationship Id="rId30" Type="http://schemas.openxmlformats.org/officeDocument/2006/relationships/font" Target="fonts/MontserratSemiBold-italic.fntdata"/><Relationship Id="rId11" Type="http://schemas.openxmlformats.org/officeDocument/2006/relationships/slide" Target="slides/slide6.xml"/><Relationship Id="rId33" Type="http://schemas.openxmlformats.org/officeDocument/2006/relationships/font" Target="fonts/Montserrat-bold.fntdata"/><Relationship Id="rId10" Type="http://schemas.openxmlformats.org/officeDocument/2006/relationships/slide" Target="slides/slide5.xml"/><Relationship Id="rId32" Type="http://schemas.openxmlformats.org/officeDocument/2006/relationships/font" Target="fonts/Montserrat-regular.fntdata"/><Relationship Id="rId13" Type="http://schemas.openxmlformats.org/officeDocument/2006/relationships/slide" Target="slides/slide8.xml"/><Relationship Id="rId35" Type="http://schemas.openxmlformats.org/officeDocument/2006/relationships/font" Target="fonts/Montserrat-boldItalic.fntdata"/><Relationship Id="rId12" Type="http://schemas.openxmlformats.org/officeDocument/2006/relationships/slide" Target="slides/slide7.xml"/><Relationship Id="rId34" Type="http://schemas.openxmlformats.org/officeDocument/2006/relationships/font" Target="fonts/Montserrat-italic.fntdata"/><Relationship Id="rId15" Type="http://schemas.openxmlformats.org/officeDocument/2006/relationships/slide" Target="slides/slide10.xml"/><Relationship Id="rId37" Type="http://schemas.openxmlformats.org/officeDocument/2006/relationships/font" Target="fonts/MontserratLight-bold.fntdata"/><Relationship Id="rId14" Type="http://schemas.openxmlformats.org/officeDocument/2006/relationships/slide" Target="slides/slide9.xml"/><Relationship Id="rId36" Type="http://schemas.openxmlformats.org/officeDocument/2006/relationships/font" Target="fonts/MontserratLight-regular.fntdata"/><Relationship Id="rId17" Type="http://schemas.openxmlformats.org/officeDocument/2006/relationships/slide" Target="slides/slide12.xml"/><Relationship Id="rId39" Type="http://schemas.openxmlformats.org/officeDocument/2006/relationships/font" Target="fonts/MontserratLight-boldItalic.fntdata"/><Relationship Id="rId16" Type="http://schemas.openxmlformats.org/officeDocument/2006/relationships/slide" Target="slides/slide11.xml"/><Relationship Id="rId38" Type="http://schemas.openxmlformats.org/officeDocument/2006/relationships/font" Target="fonts/MontserratLight-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8" name="Google Shape;88;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0" name="Google Shape;140;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6" name="Google Shape;146;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2" name="Google Shape;152;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8" name="Google Shape;158;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4" name="Google Shape;164;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0" name="Google Shape;170;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p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6" name="Google Shape;176;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p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2" name="Google Shape;182;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p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8" name="Google Shape;188;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p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4" name="Google Shape;194;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5" name="Google Shape;95;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p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0" name="Google Shape;200;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p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6" name="Google Shape;206;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p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2" name="Google Shape;212;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0" name="Google Shape;100;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5" name="Google Shape;105;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0" name="Google Shape;110;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6" name="Google Shape;116;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2" name="Google Shape;122;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8" name="Google Shape;128;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e5f521247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4" name="Google Shape;134;ge5f521247d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2" name="Shape 12"/>
        <p:cNvGrpSpPr/>
        <p:nvPr/>
      </p:nvGrpSpPr>
      <p:grpSpPr>
        <a:xfrm>
          <a:off x="0" y="0"/>
          <a:ext cx="0" cy="0"/>
          <a:chOff x="0" y="0"/>
          <a:chExt cx="0" cy="0"/>
        </a:xfrm>
      </p:grpSpPr>
      <p:sp>
        <p:nvSpPr>
          <p:cNvPr id="13" name="Google Shape;13;p2"/>
          <p:cNvSpPr txBox="1"/>
          <p:nvPr>
            <p:ph type="title"/>
          </p:nvPr>
        </p:nvSpPr>
        <p:spPr>
          <a:xfrm>
            <a:off x="311700" y="445025"/>
            <a:ext cx="8520600" cy="5727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4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 name="Google Shape;14;p2"/>
          <p:cNvSpPr txBox="1"/>
          <p:nvPr>
            <p:ph idx="1" type="body"/>
          </p:nvPr>
        </p:nvSpPr>
        <p:spPr>
          <a:xfrm>
            <a:off x="311700" y="1152475"/>
            <a:ext cx="8520600" cy="3416400"/>
          </a:xfrm>
          <a:prstGeom prst="rect">
            <a:avLst/>
          </a:prstGeom>
          <a:noFill/>
          <a:ln>
            <a:noFill/>
          </a:ln>
        </p:spPr>
        <p:txBody>
          <a:bodyPr anchorCtr="0" anchor="t" bIns="45700" lIns="91425" spcFirstLastPara="1" rIns="91425" wrap="square" tIns="45700">
            <a:noAutofit/>
          </a:bodyPr>
          <a:lstStyle>
            <a:lvl1pPr indent="-431800" lvl="0" marL="457200" algn="l">
              <a:lnSpc>
                <a:spcPct val="100000"/>
              </a:lnSpc>
              <a:spcBef>
                <a:spcPts val="640"/>
              </a:spcBef>
              <a:spcAft>
                <a:spcPts val="0"/>
              </a:spcAft>
              <a:buSzPts val="3200"/>
              <a:buChar char="•"/>
              <a:defRPr/>
            </a:lvl1pPr>
            <a:lvl2pPr indent="-406400" lvl="1" marL="914400" algn="l">
              <a:lnSpc>
                <a:spcPct val="100000"/>
              </a:lnSpc>
              <a:spcBef>
                <a:spcPts val="560"/>
              </a:spcBef>
              <a:spcAft>
                <a:spcPts val="0"/>
              </a:spcAft>
              <a:buSzPts val="2800"/>
              <a:buChar char="–"/>
              <a:defRPr/>
            </a:lvl2pPr>
            <a:lvl3pPr indent="-381000" lvl="2" marL="1371600" algn="l">
              <a:lnSpc>
                <a:spcPct val="100000"/>
              </a:lnSpc>
              <a:spcBef>
                <a:spcPts val="480"/>
              </a:spcBef>
              <a:spcAft>
                <a:spcPts val="0"/>
              </a:spcAft>
              <a:buSzPts val="2400"/>
              <a:buChar char="•"/>
              <a:defRPr/>
            </a:lvl3pPr>
            <a:lvl4pPr indent="-355600" lvl="3" marL="1828800" algn="l">
              <a:lnSpc>
                <a:spcPct val="100000"/>
              </a:lnSpc>
              <a:spcBef>
                <a:spcPts val="400"/>
              </a:spcBef>
              <a:spcAft>
                <a:spcPts val="0"/>
              </a:spcAft>
              <a:buSzPts val="2000"/>
              <a:buChar char="–"/>
              <a:defRPr/>
            </a:lvl4pPr>
            <a:lvl5pPr indent="-355600" lvl="4" marL="2286000" algn="l">
              <a:lnSpc>
                <a:spcPct val="100000"/>
              </a:lnSpc>
              <a:spcBef>
                <a:spcPts val="400"/>
              </a:spcBef>
              <a:spcAft>
                <a:spcPts val="0"/>
              </a:spcAft>
              <a:buSzPts val="2000"/>
              <a:buChar char="»"/>
              <a:defRPr/>
            </a:lvl5pPr>
            <a:lvl6pPr indent="-355600" lvl="5" marL="2743200" algn="l">
              <a:lnSpc>
                <a:spcPct val="100000"/>
              </a:lnSpc>
              <a:spcBef>
                <a:spcPts val="400"/>
              </a:spcBef>
              <a:spcAft>
                <a:spcPts val="0"/>
              </a:spcAft>
              <a:buSzPts val="2000"/>
              <a:buChar char="•"/>
              <a:defRPr/>
            </a:lvl6pPr>
            <a:lvl7pPr indent="-355600" lvl="6" marL="3200400" algn="l">
              <a:lnSpc>
                <a:spcPct val="100000"/>
              </a:lnSpc>
              <a:spcBef>
                <a:spcPts val="400"/>
              </a:spcBef>
              <a:spcAft>
                <a:spcPts val="0"/>
              </a:spcAft>
              <a:buSzPts val="2000"/>
              <a:buChar char="•"/>
              <a:defRPr/>
            </a:lvl7pPr>
            <a:lvl8pPr indent="-355600" lvl="7" marL="3657600" algn="l">
              <a:lnSpc>
                <a:spcPct val="100000"/>
              </a:lnSpc>
              <a:spcBef>
                <a:spcPts val="400"/>
              </a:spcBef>
              <a:spcAft>
                <a:spcPts val="0"/>
              </a:spcAft>
              <a:buSzPts val="2000"/>
              <a:buChar char="•"/>
              <a:defRPr/>
            </a:lvl8pPr>
            <a:lvl9pPr indent="-355600" lvl="8" marL="4114800" algn="l">
              <a:lnSpc>
                <a:spcPct val="100000"/>
              </a:lnSpc>
              <a:spcBef>
                <a:spcPts val="400"/>
              </a:spcBef>
              <a:spcAft>
                <a:spcPts val="0"/>
              </a:spcAft>
              <a:buSzPts val="2000"/>
              <a:buChar char="•"/>
              <a:defRPr/>
            </a:lvl9pPr>
          </a:lstStyle>
          <a:p/>
        </p:txBody>
      </p:sp>
      <p:sp>
        <p:nvSpPr>
          <p:cNvPr id="15" name="Google Shape;15;p2"/>
          <p:cNvSpPr txBox="1"/>
          <p:nvPr>
            <p:ph idx="12" type="sldNum"/>
          </p:nvPr>
        </p:nvSpPr>
        <p:spPr>
          <a:xfrm>
            <a:off x="8472458" y="4663217"/>
            <a:ext cx="548700" cy="3936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67" name="Shape 67"/>
        <p:cNvGrpSpPr/>
        <p:nvPr/>
      </p:nvGrpSpPr>
      <p:grpSpPr>
        <a:xfrm>
          <a:off x="0" y="0"/>
          <a:ext cx="0" cy="0"/>
          <a:chOff x="0" y="0"/>
          <a:chExt cx="0" cy="0"/>
        </a:xfrm>
      </p:grpSpPr>
      <p:sp>
        <p:nvSpPr>
          <p:cNvPr id="68" name="Google Shape;68;p11"/>
          <p:cNvSpPr txBox="1"/>
          <p:nvPr>
            <p:ph type="title"/>
          </p:nvPr>
        </p:nvSpPr>
        <p:spPr>
          <a:xfrm>
            <a:off x="1792288" y="3600450"/>
            <a:ext cx="5486400" cy="4251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dk1"/>
              </a:buClr>
              <a:buSzPts val="2000"/>
              <a:buFont typeface="Arial"/>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 name="Google Shape;69;p11"/>
          <p:cNvSpPr/>
          <p:nvPr>
            <p:ph idx="2" type="pic"/>
          </p:nvPr>
        </p:nvSpPr>
        <p:spPr>
          <a:xfrm>
            <a:off x="1792288" y="459581"/>
            <a:ext cx="5486400" cy="30861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640"/>
              </a:spcBef>
              <a:spcAft>
                <a:spcPts val="0"/>
              </a:spcAft>
              <a:buClr>
                <a:schemeClr val="dk1"/>
              </a:buClr>
              <a:buSzPts val="3200"/>
              <a:buFont typeface="Arial"/>
              <a:buNone/>
              <a:defRPr b="0" i="0" sz="3200" u="none" cap="none" strike="noStrike">
                <a:solidFill>
                  <a:schemeClr val="dk1"/>
                </a:solidFill>
                <a:latin typeface="Arial"/>
                <a:ea typeface="Arial"/>
                <a:cs typeface="Arial"/>
                <a:sym typeface="Arial"/>
              </a:defRPr>
            </a:lvl1pPr>
            <a:lvl2pPr lvl="1" marR="0" rtl="0" algn="l">
              <a:lnSpc>
                <a:spcPct val="100000"/>
              </a:lnSpc>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70" name="Google Shape;70;p11"/>
          <p:cNvSpPr txBox="1"/>
          <p:nvPr>
            <p:ph idx="1" type="body"/>
          </p:nvPr>
        </p:nvSpPr>
        <p:spPr>
          <a:xfrm>
            <a:off x="1792288" y="4025503"/>
            <a:ext cx="5486400" cy="60360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71" name="Google Shape;71;p11"/>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2" name="Google Shape;72;p11"/>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 name="Google Shape;73;p1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74" name="Shape 74"/>
        <p:cNvGrpSpPr/>
        <p:nvPr/>
      </p:nvGrpSpPr>
      <p:grpSpPr>
        <a:xfrm>
          <a:off x="0" y="0"/>
          <a:ext cx="0" cy="0"/>
          <a:chOff x="0" y="0"/>
          <a:chExt cx="0" cy="0"/>
        </a:xfrm>
      </p:grpSpPr>
      <p:sp>
        <p:nvSpPr>
          <p:cNvPr id="75" name="Google Shape;75;p12"/>
          <p:cNvSpPr txBox="1"/>
          <p:nvPr>
            <p:ph type="title"/>
          </p:nvPr>
        </p:nvSpPr>
        <p:spPr>
          <a:xfrm>
            <a:off x="457200" y="1091573"/>
            <a:ext cx="8069700" cy="4746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12"/>
          <p:cNvSpPr txBox="1"/>
          <p:nvPr>
            <p:ph idx="1" type="body"/>
          </p:nvPr>
        </p:nvSpPr>
        <p:spPr>
          <a:xfrm rot="5400000">
            <a:off x="2874750" y="-1217400"/>
            <a:ext cx="3394500" cy="82296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77" name="Google Shape;77;p12"/>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8" name="Google Shape;78;p12"/>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9" name="Google Shape;79;p12"/>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80" name="Shape 80"/>
        <p:cNvGrpSpPr/>
        <p:nvPr/>
      </p:nvGrpSpPr>
      <p:grpSpPr>
        <a:xfrm>
          <a:off x="0" y="0"/>
          <a:ext cx="0" cy="0"/>
          <a:chOff x="0" y="0"/>
          <a:chExt cx="0" cy="0"/>
        </a:xfrm>
      </p:grpSpPr>
      <p:sp>
        <p:nvSpPr>
          <p:cNvPr id="81" name="Google Shape;81;p13"/>
          <p:cNvSpPr txBox="1"/>
          <p:nvPr>
            <p:ph type="title"/>
          </p:nvPr>
        </p:nvSpPr>
        <p:spPr>
          <a:xfrm rot="5400000">
            <a:off x="5463750" y="1371628"/>
            <a:ext cx="4388700" cy="20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2" name="Google Shape;82;p13"/>
          <p:cNvSpPr txBox="1"/>
          <p:nvPr>
            <p:ph idx="1" type="body"/>
          </p:nvPr>
        </p:nvSpPr>
        <p:spPr>
          <a:xfrm rot="5400000">
            <a:off x="1272750" y="-609572"/>
            <a:ext cx="4388700" cy="60198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83" name="Google Shape;83;p13"/>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4" name="Google Shape;84;p13"/>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5" name="Google Shape;85;p1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16" name="Shape 16"/>
        <p:cNvGrpSpPr/>
        <p:nvPr/>
      </p:nvGrpSpPr>
      <p:grpSpPr>
        <a:xfrm>
          <a:off x="0" y="0"/>
          <a:ext cx="0" cy="0"/>
          <a:chOff x="0" y="0"/>
          <a:chExt cx="0" cy="0"/>
        </a:xfrm>
      </p:grpSpPr>
      <p:sp>
        <p:nvSpPr>
          <p:cNvPr id="17" name="Google Shape;17;p3"/>
          <p:cNvSpPr txBox="1"/>
          <p:nvPr>
            <p:ph type="title"/>
          </p:nvPr>
        </p:nvSpPr>
        <p:spPr>
          <a:xfrm>
            <a:off x="722313" y="3305175"/>
            <a:ext cx="7772400" cy="10215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Clr>
                <a:schemeClr val="dk1"/>
              </a:buClr>
              <a:buSzPts val="4000"/>
              <a:buFont typeface="Arial"/>
              <a:buNone/>
              <a:defRPr b="1" sz="40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 name="Google Shape;18;p3"/>
          <p:cNvSpPr txBox="1"/>
          <p:nvPr>
            <p:ph idx="1" type="body"/>
          </p:nvPr>
        </p:nvSpPr>
        <p:spPr>
          <a:xfrm>
            <a:off x="722313" y="2180035"/>
            <a:ext cx="7772400" cy="11250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00"/>
              </a:spcBef>
              <a:spcAft>
                <a:spcPts val="0"/>
              </a:spcAft>
              <a:buClr>
                <a:srgbClr val="888888"/>
              </a:buClr>
              <a:buSzPts val="2000"/>
              <a:buNone/>
              <a:defRPr sz="2000">
                <a:solidFill>
                  <a:srgbClr val="888888"/>
                </a:solidFill>
              </a:defRPr>
            </a:lvl1pPr>
            <a:lvl2pPr indent="-228600" lvl="1" marL="914400" algn="l">
              <a:lnSpc>
                <a:spcPct val="100000"/>
              </a:lnSpc>
              <a:spcBef>
                <a:spcPts val="360"/>
              </a:spcBef>
              <a:spcAft>
                <a:spcPts val="0"/>
              </a:spcAft>
              <a:buClr>
                <a:srgbClr val="888888"/>
              </a:buClr>
              <a:buSzPts val="1800"/>
              <a:buNone/>
              <a:defRPr sz="1800">
                <a:solidFill>
                  <a:srgbClr val="888888"/>
                </a:solidFill>
              </a:defRPr>
            </a:lvl2pPr>
            <a:lvl3pPr indent="-228600" lvl="2" marL="1371600" algn="l">
              <a:lnSpc>
                <a:spcPct val="100000"/>
              </a:lnSpc>
              <a:spcBef>
                <a:spcPts val="320"/>
              </a:spcBef>
              <a:spcAft>
                <a:spcPts val="0"/>
              </a:spcAft>
              <a:buClr>
                <a:srgbClr val="888888"/>
              </a:buClr>
              <a:buSzPts val="1600"/>
              <a:buNone/>
              <a:defRPr sz="1600">
                <a:solidFill>
                  <a:srgbClr val="888888"/>
                </a:solidFill>
              </a:defRPr>
            </a:lvl3pPr>
            <a:lvl4pPr indent="-228600" lvl="3" marL="1828800" algn="l">
              <a:lnSpc>
                <a:spcPct val="100000"/>
              </a:lnSpc>
              <a:spcBef>
                <a:spcPts val="280"/>
              </a:spcBef>
              <a:spcAft>
                <a:spcPts val="0"/>
              </a:spcAft>
              <a:buClr>
                <a:srgbClr val="888888"/>
              </a:buClr>
              <a:buSzPts val="1400"/>
              <a:buNone/>
              <a:defRPr sz="1400">
                <a:solidFill>
                  <a:srgbClr val="888888"/>
                </a:solidFill>
              </a:defRPr>
            </a:lvl4pPr>
            <a:lvl5pPr indent="-228600" lvl="4" marL="2286000" algn="l">
              <a:lnSpc>
                <a:spcPct val="100000"/>
              </a:lnSpc>
              <a:spcBef>
                <a:spcPts val="280"/>
              </a:spcBef>
              <a:spcAft>
                <a:spcPts val="0"/>
              </a:spcAft>
              <a:buClr>
                <a:srgbClr val="888888"/>
              </a:buClr>
              <a:buSzPts val="1400"/>
              <a:buNone/>
              <a:defRPr sz="1400">
                <a:solidFill>
                  <a:srgbClr val="888888"/>
                </a:solidFill>
              </a:defRPr>
            </a:lvl5pPr>
            <a:lvl6pPr indent="-228600" lvl="5" marL="2743200" algn="l">
              <a:lnSpc>
                <a:spcPct val="100000"/>
              </a:lnSpc>
              <a:spcBef>
                <a:spcPts val="280"/>
              </a:spcBef>
              <a:spcAft>
                <a:spcPts val="0"/>
              </a:spcAft>
              <a:buClr>
                <a:srgbClr val="888888"/>
              </a:buClr>
              <a:buSzPts val="1400"/>
              <a:buNone/>
              <a:defRPr sz="1400">
                <a:solidFill>
                  <a:srgbClr val="888888"/>
                </a:solidFill>
              </a:defRPr>
            </a:lvl6pPr>
            <a:lvl7pPr indent="-228600" lvl="6" marL="3200400" algn="l">
              <a:lnSpc>
                <a:spcPct val="100000"/>
              </a:lnSpc>
              <a:spcBef>
                <a:spcPts val="280"/>
              </a:spcBef>
              <a:spcAft>
                <a:spcPts val="0"/>
              </a:spcAft>
              <a:buClr>
                <a:srgbClr val="888888"/>
              </a:buClr>
              <a:buSzPts val="1400"/>
              <a:buNone/>
              <a:defRPr sz="1400">
                <a:solidFill>
                  <a:srgbClr val="888888"/>
                </a:solidFill>
              </a:defRPr>
            </a:lvl7pPr>
            <a:lvl8pPr indent="-228600" lvl="7" marL="3657600" algn="l">
              <a:lnSpc>
                <a:spcPct val="100000"/>
              </a:lnSpc>
              <a:spcBef>
                <a:spcPts val="280"/>
              </a:spcBef>
              <a:spcAft>
                <a:spcPts val="0"/>
              </a:spcAft>
              <a:buClr>
                <a:srgbClr val="888888"/>
              </a:buClr>
              <a:buSzPts val="1400"/>
              <a:buNone/>
              <a:defRPr sz="1400">
                <a:solidFill>
                  <a:srgbClr val="888888"/>
                </a:solidFill>
              </a:defRPr>
            </a:lvl8pPr>
            <a:lvl9pPr indent="-228600" lvl="8" marL="4114800" algn="l">
              <a:lnSpc>
                <a:spcPct val="100000"/>
              </a:lnSpc>
              <a:spcBef>
                <a:spcPts val="280"/>
              </a:spcBef>
              <a:spcAft>
                <a:spcPts val="0"/>
              </a:spcAft>
              <a:buClr>
                <a:srgbClr val="888888"/>
              </a:buClr>
              <a:buSzPts val="1400"/>
              <a:buNone/>
              <a:defRPr sz="1400">
                <a:solidFill>
                  <a:srgbClr val="888888"/>
                </a:solidFill>
              </a:defRPr>
            </a:lvl9pPr>
          </a:lstStyle>
          <a:p/>
        </p:txBody>
      </p:sp>
      <p:sp>
        <p:nvSpPr>
          <p:cNvPr id="19" name="Google Shape;19;p3"/>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3"/>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 name="Google Shape;21;p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22" name="Shape 22"/>
        <p:cNvGrpSpPr/>
        <p:nvPr/>
      </p:nvGrpSpPr>
      <p:grpSpPr>
        <a:xfrm>
          <a:off x="0" y="0"/>
          <a:ext cx="0" cy="0"/>
          <a:chOff x="0" y="0"/>
          <a:chExt cx="0" cy="0"/>
        </a:xfrm>
      </p:grpSpPr>
      <p:sp>
        <p:nvSpPr>
          <p:cNvPr id="23" name="Google Shape;23;p4"/>
          <p:cNvSpPr txBox="1"/>
          <p:nvPr>
            <p:ph type="title"/>
          </p:nvPr>
        </p:nvSpPr>
        <p:spPr>
          <a:xfrm>
            <a:off x="457200" y="1091573"/>
            <a:ext cx="8069700" cy="4746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 name="Google Shape;24;p4"/>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5" name="Google Shape;25;p4"/>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4"/>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 name="Google Shape;27;p4"/>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type="title">
  <p:cSld name="TITLE">
    <p:spTree>
      <p:nvGrpSpPr>
        <p:cNvPr id="28" name="Shape 28"/>
        <p:cNvGrpSpPr/>
        <p:nvPr/>
      </p:nvGrpSpPr>
      <p:grpSpPr>
        <a:xfrm>
          <a:off x="0" y="0"/>
          <a:ext cx="0" cy="0"/>
          <a:chOff x="0" y="0"/>
          <a:chExt cx="0" cy="0"/>
        </a:xfrm>
      </p:grpSpPr>
      <p:sp>
        <p:nvSpPr>
          <p:cNvPr id="29" name="Google Shape;29;p5"/>
          <p:cNvSpPr txBox="1"/>
          <p:nvPr>
            <p:ph type="ctrTitle"/>
          </p:nvPr>
        </p:nvSpPr>
        <p:spPr>
          <a:xfrm>
            <a:off x="685800" y="1597819"/>
            <a:ext cx="7772400" cy="11025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 name="Google Shape;30;p5"/>
          <p:cNvSpPr txBox="1"/>
          <p:nvPr>
            <p:ph idx="1" type="subTitle"/>
          </p:nvPr>
        </p:nvSpPr>
        <p:spPr>
          <a:xfrm>
            <a:off x="1371600" y="2914650"/>
            <a:ext cx="6400800" cy="1314600"/>
          </a:xfrm>
          <a:prstGeom prst="rect">
            <a:avLst/>
          </a:prstGeom>
          <a:noFill/>
          <a:ln>
            <a:noFill/>
          </a:ln>
        </p:spPr>
        <p:txBody>
          <a:bodyPr anchorCtr="0" anchor="t" bIns="45700" lIns="91425" spcFirstLastPara="1" rIns="91425" wrap="square" tIns="45700">
            <a:no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p:txBody>
      </p:sp>
      <p:sp>
        <p:nvSpPr>
          <p:cNvPr id="31" name="Google Shape;31;p5"/>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 name="Google Shape;32;p5"/>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 name="Google Shape;33;p5"/>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34" name="Google Shape;34;p5"/>
          <p:cNvPicPr preferRelativeResize="0"/>
          <p:nvPr/>
        </p:nvPicPr>
        <p:blipFill rotWithShape="1">
          <a:blip r:embed="rId2">
            <a:alphaModFix/>
          </a:blip>
          <a:srcRect b="0" l="0" r="0" t="0"/>
          <a:stretch/>
        </p:blipFill>
        <p:spPr>
          <a:xfrm>
            <a:off x="6470425" y="288700"/>
            <a:ext cx="1550349" cy="41180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35" name="Shape 35"/>
        <p:cNvGrpSpPr/>
        <p:nvPr/>
      </p:nvGrpSpPr>
      <p:grpSpPr>
        <a:xfrm>
          <a:off x="0" y="0"/>
          <a:ext cx="0" cy="0"/>
          <a:chOff x="0" y="0"/>
          <a:chExt cx="0" cy="0"/>
        </a:xfrm>
      </p:grpSpPr>
      <p:sp>
        <p:nvSpPr>
          <p:cNvPr id="36" name="Google Shape;36;p6"/>
          <p:cNvSpPr txBox="1"/>
          <p:nvPr>
            <p:ph type="title"/>
          </p:nvPr>
        </p:nvSpPr>
        <p:spPr>
          <a:xfrm>
            <a:off x="457200" y="1091573"/>
            <a:ext cx="8069700" cy="4746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7" name="Google Shape;37;p6"/>
          <p:cNvSpPr txBox="1"/>
          <p:nvPr>
            <p:ph idx="1" type="body"/>
          </p:nvPr>
        </p:nvSpPr>
        <p:spPr>
          <a:xfrm>
            <a:off x="457200" y="1200150"/>
            <a:ext cx="4038600" cy="3394500"/>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38" name="Google Shape;38;p6"/>
          <p:cNvSpPr txBox="1"/>
          <p:nvPr>
            <p:ph idx="2" type="body"/>
          </p:nvPr>
        </p:nvSpPr>
        <p:spPr>
          <a:xfrm>
            <a:off x="4648200" y="1200150"/>
            <a:ext cx="4038600" cy="3394500"/>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39" name="Google Shape;39;p6"/>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0" name="Google Shape;40;p6"/>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1" name="Google Shape;41;p6"/>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42" name="Shape 42"/>
        <p:cNvGrpSpPr/>
        <p:nvPr/>
      </p:nvGrpSpPr>
      <p:grpSpPr>
        <a:xfrm>
          <a:off x="0" y="0"/>
          <a:ext cx="0" cy="0"/>
          <a:chOff x="0" y="0"/>
          <a:chExt cx="0" cy="0"/>
        </a:xfrm>
      </p:grpSpPr>
      <p:sp>
        <p:nvSpPr>
          <p:cNvPr id="43" name="Google Shape;43;p7"/>
          <p:cNvSpPr txBox="1"/>
          <p:nvPr>
            <p:ph type="title"/>
          </p:nvPr>
        </p:nvSpPr>
        <p:spPr>
          <a:xfrm>
            <a:off x="457200" y="1091573"/>
            <a:ext cx="8069700" cy="4746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4400"/>
              <a:buFont typeface="Arial"/>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4" name="Google Shape;44;p7"/>
          <p:cNvSpPr txBox="1"/>
          <p:nvPr>
            <p:ph idx="1" type="body"/>
          </p:nvPr>
        </p:nvSpPr>
        <p:spPr>
          <a:xfrm>
            <a:off x="457200" y="1151335"/>
            <a:ext cx="4040100" cy="4797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45" name="Google Shape;45;p7"/>
          <p:cNvSpPr txBox="1"/>
          <p:nvPr>
            <p:ph idx="2" type="body"/>
          </p:nvPr>
        </p:nvSpPr>
        <p:spPr>
          <a:xfrm>
            <a:off x="457200" y="1631156"/>
            <a:ext cx="4040100" cy="2963400"/>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46" name="Google Shape;46;p7"/>
          <p:cNvSpPr txBox="1"/>
          <p:nvPr>
            <p:ph idx="3" type="body"/>
          </p:nvPr>
        </p:nvSpPr>
        <p:spPr>
          <a:xfrm>
            <a:off x="4645025" y="1151335"/>
            <a:ext cx="4041900" cy="4797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47" name="Google Shape;47;p7"/>
          <p:cNvSpPr txBox="1"/>
          <p:nvPr>
            <p:ph idx="4" type="body"/>
          </p:nvPr>
        </p:nvSpPr>
        <p:spPr>
          <a:xfrm>
            <a:off x="4645025" y="1631156"/>
            <a:ext cx="4041900" cy="2963400"/>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48" name="Google Shape;48;p7"/>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 name="Google Shape;49;p7"/>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0" name="Google Shape;50;p7"/>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ólo el título" type="titleOnly">
  <p:cSld name="TITLE_ONLY">
    <p:spTree>
      <p:nvGrpSpPr>
        <p:cNvPr id="51" name="Shape 51"/>
        <p:cNvGrpSpPr/>
        <p:nvPr/>
      </p:nvGrpSpPr>
      <p:grpSpPr>
        <a:xfrm>
          <a:off x="0" y="0"/>
          <a:ext cx="0" cy="0"/>
          <a:chOff x="0" y="0"/>
          <a:chExt cx="0" cy="0"/>
        </a:xfrm>
      </p:grpSpPr>
      <p:sp>
        <p:nvSpPr>
          <p:cNvPr id="52" name="Google Shape;52;p8"/>
          <p:cNvSpPr txBox="1"/>
          <p:nvPr>
            <p:ph type="title"/>
          </p:nvPr>
        </p:nvSpPr>
        <p:spPr>
          <a:xfrm>
            <a:off x="457200" y="1091573"/>
            <a:ext cx="8069700" cy="4746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8"/>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 name="Google Shape;54;p8"/>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5" name="Google Shape;55;p8"/>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56" name="Shape 56"/>
        <p:cNvGrpSpPr/>
        <p:nvPr/>
      </p:nvGrpSpPr>
      <p:grpSpPr>
        <a:xfrm>
          <a:off x="0" y="0"/>
          <a:ext cx="0" cy="0"/>
          <a:chOff x="0" y="0"/>
          <a:chExt cx="0" cy="0"/>
        </a:xfrm>
      </p:grpSpPr>
      <p:sp>
        <p:nvSpPr>
          <p:cNvPr id="57" name="Google Shape;57;p9"/>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 name="Google Shape;58;p9"/>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 name="Google Shape;59;p9"/>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60" name="Shape 60"/>
        <p:cNvGrpSpPr/>
        <p:nvPr/>
      </p:nvGrpSpPr>
      <p:grpSpPr>
        <a:xfrm>
          <a:off x="0" y="0"/>
          <a:ext cx="0" cy="0"/>
          <a:chOff x="0" y="0"/>
          <a:chExt cx="0" cy="0"/>
        </a:xfrm>
      </p:grpSpPr>
      <p:sp>
        <p:nvSpPr>
          <p:cNvPr id="61" name="Google Shape;61;p10"/>
          <p:cNvSpPr txBox="1"/>
          <p:nvPr>
            <p:ph type="title"/>
          </p:nvPr>
        </p:nvSpPr>
        <p:spPr>
          <a:xfrm>
            <a:off x="457200" y="204788"/>
            <a:ext cx="3008400" cy="8715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dk1"/>
              </a:buClr>
              <a:buSzPts val="2000"/>
              <a:buFont typeface="Arial"/>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2" name="Google Shape;62;p10"/>
          <p:cNvSpPr txBox="1"/>
          <p:nvPr>
            <p:ph idx="1" type="body"/>
          </p:nvPr>
        </p:nvSpPr>
        <p:spPr>
          <a:xfrm>
            <a:off x="3575050" y="204788"/>
            <a:ext cx="5111700" cy="4389900"/>
          </a:xfrm>
          <a:prstGeom prst="rect">
            <a:avLst/>
          </a:prstGeom>
          <a:noFill/>
          <a:ln>
            <a:noFill/>
          </a:ln>
        </p:spPr>
        <p:txBody>
          <a:bodyPr anchorCtr="0" anchor="t" bIns="45700" lIns="91425" spcFirstLastPara="1" rIns="91425" wrap="square" tIns="45700">
            <a:noAutofit/>
          </a:bodyPr>
          <a:lstStyle>
            <a:lvl1pPr indent="-431800" lvl="0" marL="457200" algn="l">
              <a:lnSpc>
                <a:spcPct val="100000"/>
              </a:lnSpc>
              <a:spcBef>
                <a:spcPts val="640"/>
              </a:spcBef>
              <a:spcAft>
                <a:spcPts val="0"/>
              </a:spcAft>
              <a:buClr>
                <a:schemeClr val="dk1"/>
              </a:buClr>
              <a:buSzPts val="3200"/>
              <a:buChar char="•"/>
              <a:defRPr sz="3200"/>
            </a:lvl1pPr>
            <a:lvl2pPr indent="-406400" lvl="1" marL="914400" algn="l">
              <a:lnSpc>
                <a:spcPct val="100000"/>
              </a:lnSpc>
              <a:spcBef>
                <a:spcPts val="560"/>
              </a:spcBef>
              <a:spcAft>
                <a:spcPts val="0"/>
              </a:spcAft>
              <a:buClr>
                <a:schemeClr val="dk1"/>
              </a:buClr>
              <a:buSzPts val="2800"/>
              <a:buChar char="–"/>
              <a:defRPr sz="2800"/>
            </a:lvl2pPr>
            <a:lvl3pPr indent="-381000" lvl="2" marL="1371600" algn="l">
              <a:lnSpc>
                <a:spcPct val="100000"/>
              </a:lnSpc>
              <a:spcBef>
                <a:spcPts val="480"/>
              </a:spcBef>
              <a:spcAft>
                <a:spcPts val="0"/>
              </a:spcAft>
              <a:buClr>
                <a:schemeClr val="dk1"/>
              </a:buClr>
              <a:buSzPts val="2400"/>
              <a:buChar char="•"/>
              <a:defRPr sz="2400"/>
            </a:lvl3pPr>
            <a:lvl4pPr indent="-355600" lvl="3" marL="1828800" algn="l">
              <a:lnSpc>
                <a:spcPct val="100000"/>
              </a:lnSpc>
              <a:spcBef>
                <a:spcPts val="400"/>
              </a:spcBef>
              <a:spcAft>
                <a:spcPts val="0"/>
              </a:spcAft>
              <a:buClr>
                <a:schemeClr val="dk1"/>
              </a:buClr>
              <a:buSzPts val="2000"/>
              <a:buChar char="–"/>
              <a:defRPr sz="2000"/>
            </a:lvl4pPr>
            <a:lvl5pPr indent="-355600" lvl="4" marL="2286000" algn="l">
              <a:lnSpc>
                <a:spcPct val="100000"/>
              </a:lnSpc>
              <a:spcBef>
                <a:spcPts val="400"/>
              </a:spcBef>
              <a:spcAft>
                <a:spcPts val="0"/>
              </a:spcAft>
              <a:buClr>
                <a:schemeClr val="dk1"/>
              </a:buClr>
              <a:buSzPts val="2000"/>
              <a:buChar char="»"/>
              <a:defRPr sz="2000"/>
            </a:lvl5pPr>
            <a:lvl6pPr indent="-355600" lvl="5" marL="2743200" algn="l">
              <a:lnSpc>
                <a:spcPct val="100000"/>
              </a:lnSpc>
              <a:spcBef>
                <a:spcPts val="400"/>
              </a:spcBef>
              <a:spcAft>
                <a:spcPts val="0"/>
              </a:spcAft>
              <a:buClr>
                <a:schemeClr val="dk1"/>
              </a:buClr>
              <a:buSzPts val="2000"/>
              <a:buChar char="•"/>
              <a:defRPr sz="2000"/>
            </a:lvl6pPr>
            <a:lvl7pPr indent="-355600" lvl="6" marL="3200400" algn="l">
              <a:lnSpc>
                <a:spcPct val="100000"/>
              </a:lnSpc>
              <a:spcBef>
                <a:spcPts val="400"/>
              </a:spcBef>
              <a:spcAft>
                <a:spcPts val="0"/>
              </a:spcAft>
              <a:buClr>
                <a:schemeClr val="dk1"/>
              </a:buClr>
              <a:buSzPts val="2000"/>
              <a:buChar char="•"/>
              <a:defRPr sz="2000"/>
            </a:lvl7pPr>
            <a:lvl8pPr indent="-355600" lvl="7" marL="3657600" algn="l">
              <a:lnSpc>
                <a:spcPct val="100000"/>
              </a:lnSpc>
              <a:spcBef>
                <a:spcPts val="400"/>
              </a:spcBef>
              <a:spcAft>
                <a:spcPts val="0"/>
              </a:spcAft>
              <a:buClr>
                <a:schemeClr val="dk1"/>
              </a:buClr>
              <a:buSzPts val="2000"/>
              <a:buChar char="•"/>
              <a:defRPr sz="2000"/>
            </a:lvl8pPr>
            <a:lvl9pPr indent="-355600" lvl="8" marL="4114800" algn="l">
              <a:lnSpc>
                <a:spcPct val="100000"/>
              </a:lnSpc>
              <a:spcBef>
                <a:spcPts val="400"/>
              </a:spcBef>
              <a:spcAft>
                <a:spcPts val="0"/>
              </a:spcAft>
              <a:buClr>
                <a:schemeClr val="dk1"/>
              </a:buClr>
              <a:buSzPts val="2000"/>
              <a:buChar char="•"/>
              <a:defRPr sz="2000"/>
            </a:lvl9pPr>
          </a:lstStyle>
          <a:p/>
        </p:txBody>
      </p:sp>
      <p:sp>
        <p:nvSpPr>
          <p:cNvPr id="63" name="Google Shape;63;p10"/>
          <p:cNvSpPr txBox="1"/>
          <p:nvPr>
            <p:ph idx="2" type="body"/>
          </p:nvPr>
        </p:nvSpPr>
        <p:spPr>
          <a:xfrm>
            <a:off x="457200" y="1076325"/>
            <a:ext cx="3008400" cy="351840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64" name="Google Shape;64;p10"/>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5" name="Google Shape;65;p10"/>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 name="Google Shape;66;p1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2.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4" Type="http://schemas.openxmlformats.org/officeDocument/2006/relationships/theme" Target="../theme/theme2.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pic>
        <p:nvPicPr>
          <p:cNvPr descr="PPT-2.jpg" id="6" name="Google Shape;6;p1"/>
          <p:cNvPicPr preferRelativeResize="0"/>
          <p:nvPr/>
        </p:nvPicPr>
        <p:blipFill rotWithShape="1">
          <a:blip r:embed="rId1">
            <a:alphaModFix/>
          </a:blip>
          <a:srcRect b="0" l="0" r="0" t="0"/>
          <a:stretch/>
        </p:blipFill>
        <p:spPr>
          <a:xfrm>
            <a:off x="1063050" y="0"/>
            <a:ext cx="6858000" cy="918557"/>
          </a:xfrm>
          <a:prstGeom prst="rect">
            <a:avLst/>
          </a:prstGeom>
          <a:noFill/>
          <a:ln>
            <a:noFill/>
          </a:ln>
        </p:spPr>
      </p:pic>
      <p:sp>
        <p:nvSpPr>
          <p:cNvPr id="7" name="Google Shape;7;p1"/>
          <p:cNvSpPr txBox="1"/>
          <p:nvPr>
            <p:ph type="title"/>
          </p:nvPr>
        </p:nvSpPr>
        <p:spPr>
          <a:xfrm>
            <a:off x="457200" y="1091573"/>
            <a:ext cx="8069700" cy="4746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chemeClr val="dk1"/>
              </a:buClr>
              <a:buSzPts val="4400"/>
              <a:buFont typeface="Montserrat Light"/>
              <a:buNone/>
              <a:defRPr b="0" i="0" sz="4400" u="none" cap="none" strike="noStrike">
                <a:solidFill>
                  <a:schemeClr val="dk1"/>
                </a:solidFill>
                <a:latin typeface="Montserrat Light"/>
                <a:ea typeface="Montserrat Light"/>
                <a:cs typeface="Montserrat Light"/>
                <a:sym typeface="Montserrat Light"/>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8" name="Google Shape;8;p1"/>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Autofit/>
          </a:bodyPr>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9" name="Google Shape;9;p1"/>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0" name="Google Shape;10;p1"/>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1" name="Google Shape;11;p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1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19.gi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1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18.g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hyperlink" Target="https://arxiv.org/search/q-bio?searchtype=author&amp;query=Capistran%2C+M+A" TargetMode="External"/><Relationship Id="rId4" Type="http://schemas.openxmlformats.org/officeDocument/2006/relationships/hyperlink" Target="https://arxiv.org/search/q-bio?searchtype=author&amp;query=Capella%2C+A" TargetMode="External"/><Relationship Id="rId5" Type="http://schemas.openxmlformats.org/officeDocument/2006/relationships/hyperlink" Target="https://arxiv.org/search/q-bio?searchtype=author&amp;query=Christen%2C+J+A"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pic>
        <p:nvPicPr>
          <p:cNvPr id="90" name="Google Shape;90;p14"/>
          <p:cNvPicPr preferRelativeResize="0"/>
          <p:nvPr/>
        </p:nvPicPr>
        <p:blipFill rotWithShape="1">
          <a:blip r:embed="rId3">
            <a:alphaModFix/>
          </a:blip>
          <a:srcRect b="0" l="0" r="0" t="0"/>
          <a:stretch/>
        </p:blipFill>
        <p:spPr>
          <a:xfrm>
            <a:off x="0" y="874925"/>
            <a:ext cx="9144000" cy="4268575"/>
          </a:xfrm>
          <a:prstGeom prst="rect">
            <a:avLst/>
          </a:prstGeom>
          <a:noFill/>
          <a:ln>
            <a:noFill/>
          </a:ln>
          <a:effectLst>
            <a:outerShdw blurRad="57150" rotWithShape="0" algn="bl" dir="5400000" dist="19050">
              <a:srgbClr val="000000">
                <a:alpha val="49803"/>
              </a:srgbClr>
            </a:outerShdw>
          </a:effectLst>
        </p:spPr>
      </p:pic>
      <p:cxnSp>
        <p:nvCxnSpPr>
          <p:cNvPr id="91" name="Google Shape;91;p14"/>
          <p:cNvCxnSpPr/>
          <p:nvPr/>
        </p:nvCxnSpPr>
        <p:spPr>
          <a:xfrm>
            <a:off x="773000" y="762275"/>
            <a:ext cx="0" cy="756300"/>
          </a:xfrm>
          <a:prstGeom prst="straightConnector1">
            <a:avLst/>
          </a:prstGeom>
          <a:noFill/>
          <a:ln cap="flat" cmpd="sng" w="9525">
            <a:solidFill>
              <a:srgbClr val="FFFFFF"/>
            </a:solidFill>
            <a:prstDash val="solid"/>
            <a:round/>
            <a:headEnd len="sm" w="sm" type="none"/>
            <a:tailEnd len="sm" w="sm" type="none"/>
          </a:ln>
        </p:spPr>
      </p:cxnSp>
      <p:sp>
        <p:nvSpPr>
          <p:cNvPr id="92" name="Google Shape;92;p14"/>
          <p:cNvSpPr txBox="1"/>
          <p:nvPr/>
        </p:nvSpPr>
        <p:spPr>
          <a:xfrm>
            <a:off x="816825" y="1736550"/>
            <a:ext cx="7211400" cy="16704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3600"/>
              <a:buFont typeface="Arial"/>
              <a:buNone/>
            </a:pPr>
            <a:r>
              <a:rPr b="0" i="0" lang="en" sz="3600" u="none" cap="none" strike="noStrike">
                <a:solidFill>
                  <a:srgbClr val="990000"/>
                </a:solidFill>
                <a:latin typeface="Montserrat Light"/>
                <a:ea typeface="Montserrat Light"/>
                <a:cs typeface="Montserrat Light"/>
                <a:sym typeface="Montserrat Light"/>
              </a:rPr>
              <a:t>Tiempo de atención hospitalaria ante Covid-19 </a:t>
            </a:r>
            <a:endParaRPr b="0" i="0" sz="3600" u="none" cap="none" strike="noStrike">
              <a:solidFill>
                <a:srgbClr val="990000"/>
              </a:solidFill>
              <a:latin typeface="Montserrat Light"/>
              <a:ea typeface="Montserrat Light"/>
              <a:cs typeface="Montserrat Light"/>
              <a:sym typeface="Montserrat Light"/>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pic>
        <p:nvPicPr>
          <p:cNvPr id="142" name="Google Shape;142;p23"/>
          <p:cNvPicPr preferRelativeResize="0"/>
          <p:nvPr/>
        </p:nvPicPr>
        <p:blipFill rotWithShape="1">
          <a:blip r:embed="rId3">
            <a:alphaModFix/>
          </a:blip>
          <a:srcRect b="0" l="0" r="0" t="0"/>
          <a:stretch/>
        </p:blipFill>
        <p:spPr>
          <a:xfrm>
            <a:off x="3163838" y="835713"/>
            <a:ext cx="5980170" cy="4306819"/>
          </a:xfrm>
          <a:prstGeom prst="rect">
            <a:avLst/>
          </a:prstGeom>
          <a:noFill/>
          <a:ln cap="flat" cmpd="sng" w="9525">
            <a:solidFill>
              <a:srgbClr val="B7B7B7"/>
            </a:solidFill>
            <a:prstDash val="solid"/>
            <a:round/>
            <a:headEnd len="sm" w="sm" type="none"/>
            <a:tailEnd len="sm" w="sm" type="none"/>
          </a:ln>
        </p:spPr>
      </p:pic>
      <p:sp>
        <p:nvSpPr>
          <p:cNvPr id="143" name="Google Shape;143;p23"/>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ontserrat Light"/>
                <a:ea typeface="Montserrat Light"/>
                <a:cs typeface="Montserrat Light"/>
                <a:sym typeface="Montserrat Light"/>
              </a:rPr>
              <a:t>3 - </a:t>
            </a:r>
            <a:r>
              <a:rPr lang="en" sz="1200">
                <a:solidFill>
                  <a:schemeClr val="dk1"/>
                </a:solidFill>
                <a:latin typeface="Montserrat Light"/>
                <a:ea typeface="Montserrat Light"/>
                <a:cs typeface="Montserrat Light"/>
                <a:sym typeface="Montserrat Light"/>
              </a:rPr>
              <a:t>PERIODO DE ATENCIÓN RECUPERADOS HOSPITALIZADOS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(escala: cortes naturales)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Representa e</a:t>
            </a:r>
            <a:r>
              <a:rPr b="0" i="0" lang="en" sz="1100" u="none" cap="none" strike="noStrike">
                <a:solidFill>
                  <a:schemeClr val="dk1"/>
                </a:solidFill>
                <a:latin typeface="Montserrat"/>
                <a:ea typeface="Montserrat"/>
                <a:cs typeface="Montserrat"/>
                <a:sym typeface="Montserrat"/>
              </a:rPr>
              <a:t>l número de días entre el ingreso de un paciente positivo a COVID a una unidad de salud</a:t>
            </a:r>
            <a:r>
              <a:rPr b="1" i="0" lang="en" sz="1100" u="none" cap="none" strike="noStrike">
                <a:solidFill>
                  <a:schemeClr val="dk1"/>
                </a:solidFill>
                <a:latin typeface="Montserrat"/>
                <a:ea typeface="Montserrat"/>
                <a:cs typeface="Montserrat"/>
                <a:sym typeface="Montserrat"/>
              </a:rPr>
              <a:t> </a:t>
            </a:r>
            <a:r>
              <a:rPr b="0" i="0" lang="en" sz="1100" u="none" cap="none" strike="noStrike">
                <a:solidFill>
                  <a:schemeClr val="dk1"/>
                </a:solidFill>
                <a:latin typeface="Montserrat"/>
                <a:ea typeface="Montserrat"/>
                <a:cs typeface="Montserrat"/>
                <a:sym typeface="Montserrat"/>
              </a:rPr>
              <a:t>y la fecha en que es dado de alta.</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sz="11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P</a:t>
            </a:r>
            <a:r>
              <a:rPr b="0" i="0" lang="en" sz="1100" u="none" cap="none" strike="noStrike">
                <a:solidFill>
                  <a:schemeClr val="dk1"/>
                </a:solidFill>
                <a:latin typeface="Montserrat"/>
                <a:ea typeface="Montserrat"/>
                <a:cs typeface="Montserrat"/>
                <a:sym typeface="Montserrat"/>
              </a:rPr>
              <a:t>ermite cuantificar el</a:t>
            </a:r>
            <a:r>
              <a:rPr lang="en" sz="1100">
                <a:solidFill>
                  <a:schemeClr val="dk1"/>
                </a:solidFill>
                <a:latin typeface="Montserrat"/>
                <a:ea typeface="Montserrat"/>
                <a:cs typeface="Montserrat"/>
                <a:sym typeface="Montserrat"/>
              </a:rPr>
              <a:t> tiempo </a:t>
            </a:r>
            <a:r>
              <a:rPr b="0" i="0" lang="en" sz="1100" u="none" cap="none" strike="noStrike">
                <a:solidFill>
                  <a:schemeClr val="dk1"/>
                </a:solidFill>
                <a:latin typeface="Montserrat"/>
                <a:ea typeface="Montserrat"/>
                <a:cs typeface="Montserrat"/>
                <a:sym typeface="Montserrat"/>
              </a:rPr>
              <a:t>promedio de estancia </a:t>
            </a:r>
            <a:r>
              <a:rPr lang="en" sz="1100">
                <a:solidFill>
                  <a:schemeClr val="dk1"/>
                </a:solidFill>
                <a:latin typeface="Montserrat"/>
                <a:ea typeface="Montserrat"/>
                <a:cs typeface="Montserrat"/>
                <a:sym typeface="Montserrat"/>
              </a:rPr>
              <a:t>de</a:t>
            </a:r>
            <a:r>
              <a:rPr b="0" i="0" lang="en" sz="1100" u="none" cap="none" strike="noStrike">
                <a:solidFill>
                  <a:schemeClr val="dk1"/>
                </a:solidFill>
                <a:latin typeface="Montserrat"/>
                <a:ea typeface="Montserrat"/>
                <a:cs typeface="Montserrat"/>
                <a:sym typeface="Montserrat"/>
              </a:rPr>
              <a:t> los pacientes COVID hospitalizados.</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highlight>
                <a:srgbClr val="00FF00"/>
              </a:highlight>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highlight>
                <a:srgbClr val="FF0000"/>
              </a:highlight>
              <a:latin typeface="Montserrat"/>
              <a:ea typeface="Montserrat"/>
              <a:cs typeface="Montserrat"/>
              <a:sym typeface="Montserrat"/>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pic>
        <p:nvPicPr>
          <p:cNvPr id="148" name="Google Shape;148;p24"/>
          <p:cNvPicPr preferRelativeResize="0"/>
          <p:nvPr/>
        </p:nvPicPr>
        <p:blipFill rotWithShape="1">
          <a:blip r:embed="rId3">
            <a:alphaModFix/>
          </a:blip>
          <a:srcRect b="0" l="0" r="0" t="0"/>
          <a:stretch/>
        </p:blipFill>
        <p:spPr>
          <a:xfrm>
            <a:off x="3163838" y="835713"/>
            <a:ext cx="5980170" cy="4306819"/>
          </a:xfrm>
          <a:prstGeom prst="rect">
            <a:avLst/>
          </a:prstGeom>
          <a:noFill/>
          <a:ln cap="flat" cmpd="sng" w="9525">
            <a:solidFill>
              <a:srgbClr val="B7B7B7"/>
            </a:solidFill>
            <a:prstDash val="solid"/>
            <a:round/>
            <a:headEnd len="sm" w="sm" type="none"/>
            <a:tailEnd len="sm" w="sm" type="none"/>
          </a:ln>
        </p:spPr>
      </p:pic>
      <p:sp>
        <p:nvSpPr>
          <p:cNvPr id="149" name="Google Shape;149;p24"/>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ontserrat Light"/>
                <a:ea typeface="Montserrat Light"/>
                <a:cs typeface="Montserrat Light"/>
                <a:sym typeface="Montserrat Light"/>
              </a:rPr>
              <a:t>3 - </a:t>
            </a:r>
            <a:r>
              <a:rPr lang="en" sz="1200">
                <a:solidFill>
                  <a:schemeClr val="dk1"/>
                </a:solidFill>
                <a:latin typeface="Montserrat Light"/>
                <a:ea typeface="Montserrat Light"/>
                <a:cs typeface="Montserrat Light"/>
                <a:sym typeface="Montserrat Light"/>
              </a:rPr>
              <a:t>PERIODO DE ATENCIÓN RECUPERADOS </a:t>
            </a:r>
            <a:r>
              <a:rPr lang="en" sz="1200">
                <a:solidFill>
                  <a:schemeClr val="dk1"/>
                </a:solidFill>
                <a:latin typeface="Montserrat Light"/>
                <a:ea typeface="Montserrat Light"/>
                <a:cs typeface="Montserrat Light"/>
                <a:sym typeface="Montserrat Light"/>
              </a:rPr>
              <a:t>HOSPITALIZADOS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(escala: cuantiles)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Representa el número de días entre el ingreso de un paciente positivo a COVID a una unidad de salud</a:t>
            </a:r>
            <a:r>
              <a:rPr b="1" lang="en" sz="1100">
                <a:solidFill>
                  <a:schemeClr val="dk1"/>
                </a:solidFill>
                <a:latin typeface="Montserrat"/>
                <a:ea typeface="Montserrat"/>
                <a:cs typeface="Montserrat"/>
                <a:sym typeface="Montserrat"/>
              </a:rPr>
              <a:t> </a:t>
            </a:r>
            <a:r>
              <a:rPr lang="en" sz="1100">
                <a:solidFill>
                  <a:schemeClr val="dk1"/>
                </a:solidFill>
                <a:latin typeface="Montserrat"/>
                <a:ea typeface="Montserrat"/>
                <a:cs typeface="Montserrat"/>
                <a:sym typeface="Montserrat"/>
              </a:rPr>
              <a:t>y la fecha en que es dado de alta.</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Permite cuantificar el tiempo promedio de estancia de los pacientes COVID hospitalizados.</a:t>
            </a:r>
            <a:endParaRPr sz="11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sz="11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b="0" i="0" sz="1100" u="none" cap="none" strike="noStrike">
              <a:solidFill>
                <a:schemeClr val="dk1"/>
              </a:solidFill>
              <a:highlight>
                <a:srgbClr val="FFFF00"/>
              </a:highlight>
              <a:latin typeface="Montserrat"/>
              <a:ea typeface="Montserrat"/>
              <a:cs typeface="Montserrat"/>
              <a:sym typeface="Montserrat"/>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pic>
        <p:nvPicPr>
          <p:cNvPr id="154" name="Google Shape;154;p25"/>
          <p:cNvPicPr preferRelativeResize="0"/>
          <p:nvPr/>
        </p:nvPicPr>
        <p:blipFill rotWithShape="1">
          <a:blip r:embed="rId3">
            <a:alphaModFix/>
          </a:blip>
          <a:srcRect b="0" l="0" r="0" t="0"/>
          <a:stretch/>
        </p:blipFill>
        <p:spPr>
          <a:xfrm>
            <a:off x="3163825" y="836675"/>
            <a:ext cx="5980170" cy="4306819"/>
          </a:xfrm>
          <a:prstGeom prst="rect">
            <a:avLst/>
          </a:prstGeom>
          <a:noFill/>
          <a:ln cap="flat" cmpd="sng" w="9525">
            <a:solidFill>
              <a:srgbClr val="B7B7B7"/>
            </a:solidFill>
            <a:prstDash val="solid"/>
            <a:round/>
            <a:headEnd len="sm" w="sm" type="none"/>
            <a:tailEnd len="sm" w="sm" type="none"/>
          </a:ln>
        </p:spPr>
      </p:pic>
      <p:sp>
        <p:nvSpPr>
          <p:cNvPr id="155" name="Google Shape;155;p25"/>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ontserrat Light"/>
                <a:ea typeface="Montserrat Light"/>
                <a:cs typeface="Montserrat Light"/>
                <a:sym typeface="Montserrat Light"/>
              </a:rPr>
              <a:t>4 - </a:t>
            </a:r>
            <a:r>
              <a:rPr lang="en" sz="1200">
                <a:solidFill>
                  <a:schemeClr val="dk1"/>
                </a:solidFill>
                <a:latin typeface="Montserrat Light"/>
                <a:ea typeface="Montserrat Light"/>
                <a:cs typeface="Montserrat Light"/>
                <a:sym typeface="Montserrat Light"/>
              </a:rPr>
              <a:t>PERIODO DE ATENCIÓN </a:t>
            </a:r>
            <a:r>
              <a:rPr lang="en" sz="1200">
                <a:solidFill>
                  <a:schemeClr val="dk1"/>
                </a:solidFill>
                <a:latin typeface="Montserrat Light"/>
                <a:ea typeface="Montserrat Light"/>
                <a:cs typeface="Montserrat Light"/>
                <a:sym typeface="Montserrat Light"/>
              </a:rPr>
              <a:t>DEFUNCIONES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(escala: cortes naturales)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chemeClr val="dk1"/>
                </a:solidFill>
                <a:latin typeface="Montserrat"/>
                <a:ea typeface="Montserrat"/>
                <a:cs typeface="Montserrat"/>
                <a:sym typeface="Montserrat"/>
              </a:rPr>
              <a:t>Es el número de días entre el ingreso de un paciente positivo a COVID a una unidad de salud y la fecha de su defunción.</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sz="11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P</a:t>
            </a:r>
            <a:r>
              <a:rPr b="0" i="0" lang="en" sz="1100" u="none" cap="none" strike="noStrike">
                <a:solidFill>
                  <a:schemeClr val="dk1"/>
                </a:solidFill>
                <a:latin typeface="Montserrat"/>
                <a:ea typeface="Montserrat"/>
                <a:cs typeface="Montserrat"/>
                <a:sym typeface="Montserrat"/>
              </a:rPr>
              <a:t>ermite cuantificar el </a:t>
            </a:r>
            <a:r>
              <a:rPr lang="en" sz="1100">
                <a:solidFill>
                  <a:schemeClr val="dk1"/>
                </a:solidFill>
                <a:latin typeface="Montserrat"/>
                <a:ea typeface="Montserrat"/>
                <a:cs typeface="Montserrat"/>
                <a:sym typeface="Montserrat"/>
              </a:rPr>
              <a:t>tiempo</a:t>
            </a:r>
            <a:r>
              <a:rPr b="0" i="0" lang="en" sz="1100" u="none" cap="none" strike="noStrike">
                <a:solidFill>
                  <a:schemeClr val="dk1"/>
                </a:solidFill>
                <a:latin typeface="Montserrat"/>
                <a:ea typeface="Montserrat"/>
                <a:cs typeface="Montserrat"/>
                <a:sym typeface="Montserrat"/>
              </a:rPr>
              <a:t> promedio de estancia hospitalaria de los pacientes COVID que fallecen.</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highlight>
                <a:srgbClr val="FFFF00"/>
              </a:highlight>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chemeClr val="dk1"/>
                </a:solidFill>
                <a:latin typeface="Montserrat"/>
                <a:ea typeface="Montserrat"/>
                <a:cs typeface="Montserrat"/>
                <a:sym typeface="Montserrat"/>
              </a:rPr>
              <a:t>Esta variable puede estar relacionada con </a:t>
            </a:r>
            <a:r>
              <a:rPr lang="en" sz="1100">
                <a:solidFill>
                  <a:schemeClr val="dk1"/>
                </a:solidFill>
                <a:latin typeface="Montserrat"/>
                <a:ea typeface="Montserrat"/>
                <a:cs typeface="Montserrat"/>
                <a:sym typeface="Montserrat"/>
              </a:rPr>
              <a:t>características como </a:t>
            </a:r>
            <a:r>
              <a:rPr b="0" i="0" lang="en" sz="1100" u="none" cap="none" strike="noStrike">
                <a:solidFill>
                  <a:schemeClr val="dk1"/>
                </a:solidFill>
                <a:latin typeface="Montserrat"/>
                <a:ea typeface="Montserrat"/>
                <a:cs typeface="Montserrat"/>
                <a:sym typeface="Montserrat"/>
              </a:rPr>
              <a:t>el estado de salud del paciente</a:t>
            </a:r>
            <a:r>
              <a:rPr lang="en" sz="1100">
                <a:solidFill>
                  <a:schemeClr val="dk1"/>
                </a:solidFill>
                <a:latin typeface="Montserrat"/>
                <a:ea typeface="Montserrat"/>
                <a:cs typeface="Montserrat"/>
                <a:sym typeface="Montserrat"/>
              </a:rPr>
              <a:t>, </a:t>
            </a:r>
            <a:r>
              <a:rPr b="0" i="0" lang="en" sz="1100" u="none" cap="none" strike="noStrike">
                <a:solidFill>
                  <a:schemeClr val="dk1"/>
                </a:solidFill>
                <a:latin typeface="Montserrat"/>
                <a:ea typeface="Montserrat"/>
                <a:cs typeface="Montserrat"/>
                <a:sym typeface="Montserrat"/>
              </a:rPr>
              <a:t>accesibilidad </a:t>
            </a:r>
            <a:r>
              <a:rPr lang="en" sz="1100">
                <a:solidFill>
                  <a:schemeClr val="dk1"/>
                </a:solidFill>
                <a:latin typeface="Montserrat"/>
                <a:ea typeface="Montserrat"/>
                <a:cs typeface="Montserrat"/>
                <a:sym typeface="Montserrat"/>
              </a:rPr>
              <a:t>e</a:t>
            </a:r>
            <a:r>
              <a:rPr b="0" i="0" lang="en" sz="1100" u="none" cap="none" strike="noStrike">
                <a:solidFill>
                  <a:schemeClr val="dk1"/>
                </a:solidFill>
                <a:latin typeface="Montserrat"/>
                <a:ea typeface="Montserrat"/>
                <a:cs typeface="Montserrat"/>
                <a:sym typeface="Montserrat"/>
              </a:rPr>
              <a:t>  infraestructur</a:t>
            </a:r>
            <a:r>
              <a:rPr lang="en" sz="1100">
                <a:solidFill>
                  <a:schemeClr val="dk1"/>
                </a:solidFill>
                <a:latin typeface="Montserrat"/>
                <a:ea typeface="Montserrat"/>
                <a:cs typeface="Montserrat"/>
                <a:sym typeface="Montserrat"/>
              </a:rPr>
              <a:t>a.</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b="0" i="0" sz="1100" u="none" cap="none" strike="noStrike">
              <a:solidFill>
                <a:schemeClr val="dk1"/>
              </a:solidFill>
              <a:latin typeface="Montserrat"/>
              <a:ea typeface="Montserrat"/>
              <a:cs typeface="Montserrat"/>
              <a:sym typeface="Montserrat"/>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pic>
        <p:nvPicPr>
          <p:cNvPr id="160" name="Google Shape;160;p26"/>
          <p:cNvPicPr preferRelativeResize="0"/>
          <p:nvPr/>
        </p:nvPicPr>
        <p:blipFill rotWithShape="1">
          <a:blip r:embed="rId3">
            <a:alphaModFix/>
          </a:blip>
          <a:srcRect b="0" l="0" r="0" t="0"/>
          <a:stretch/>
        </p:blipFill>
        <p:spPr>
          <a:xfrm>
            <a:off x="3163838" y="836675"/>
            <a:ext cx="5980170" cy="4306819"/>
          </a:xfrm>
          <a:prstGeom prst="rect">
            <a:avLst/>
          </a:prstGeom>
          <a:noFill/>
          <a:ln cap="flat" cmpd="sng" w="9525">
            <a:solidFill>
              <a:srgbClr val="B7B7B7"/>
            </a:solidFill>
            <a:prstDash val="solid"/>
            <a:round/>
            <a:headEnd len="sm" w="sm" type="none"/>
            <a:tailEnd len="sm" w="sm" type="none"/>
          </a:ln>
        </p:spPr>
      </p:pic>
      <p:sp>
        <p:nvSpPr>
          <p:cNvPr id="161" name="Google Shape;161;p26"/>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ontserrat Light"/>
                <a:ea typeface="Montserrat Light"/>
                <a:cs typeface="Montserrat Light"/>
                <a:sym typeface="Montserrat Light"/>
              </a:rPr>
              <a:t>4 - </a:t>
            </a:r>
            <a:r>
              <a:rPr lang="en" sz="1200">
                <a:solidFill>
                  <a:schemeClr val="dk1"/>
                </a:solidFill>
                <a:latin typeface="Montserrat Light"/>
                <a:ea typeface="Montserrat Light"/>
                <a:cs typeface="Montserrat Light"/>
                <a:sym typeface="Montserrat Light"/>
              </a:rPr>
              <a:t>PERIODO DE ATENCIÓN DEFUNCIONES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(escala: cuantiles)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Es el número de días entre el ingreso de un paciente positivo a COVID a una unidad de salud y la fecha de su defunción.</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Permite cuantificar el tiempo promedio de estancia hospitalaria de los pacientes COVID que fallecen.</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highlight>
                <a:srgbClr val="FFFF00"/>
              </a:highlight>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Esta variable puede estar relacionada con características como el estado de salud del paciente, accesibilidad e  infraestructura.</a:t>
            </a:r>
            <a:endParaRPr sz="11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b="0" i="0" sz="1100" u="none" cap="none" strike="noStrike">
              <a:solidFill>
                <a:schemeClr val="dk1"/>
              </a:solidFill>
              <a:latin typeface="Montserrat"/>
              <a:ea typeface="Montserrat"/>
              <a:cs typeface="Montserrat"/>
              <a:sym typeface="Montserrat"/>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pic>
        <p:nvPicPr>
          <p:cNvPr id="166" name="Google Shape;166;p27"/>
          <p:cNvPicPr preferRelativeResize="0"/>
          <p:nvPr/>
        </p:nvPicPr>
        <p:blipFill rotWithShape="1">
          <a:blip r:embed="rId3">
            <a:alphaModFix/>
          </a:blip>
          <a:srcRect b="0" l="0" r="0" t="0"/>
          <a:stretch/>
        </p:blipFill>
        <p:spPr>
          <a:xfrm>
            <a:off x="3163825" y="836675"/>
            <a:ext cx="5980170" cy="4306819"/>
          </a:xfrm>
          <a:prstGeom prst="rect">
            <a:avLst/>
          </a:prstGeom>
          <a:noFill/>
          <a:ln cap="flat" cmpd="sng" w="9525">
            <a:solidFill>
              <a:srgbClr val="B7B7B7"/>
            </a:solidFill>
            <a:prstDash val="solid"/>
            <a:round/>
            <a:headEnd len="sm" w="sm" type="none"/>
            <a:tailEnd len="sm" w="sm" type="none"/>
          </a:ln>
        </p:spPr>
      </p:pic>
      <p:sp>
        <p:nvSpPr>
          <p:cNvPr id="167" name="Google Shape;167;p27"/>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ontserrat Light"/>
                <a:ea typeface="Montserrat Light"/>
                <a:cs typeface="Montserrat Light"/>
                <a:sym typeface="Montserrat Light"/>
              </a:rPr>
              <a:t>5 - </a:t>
            </a:r>
            <a:r>
              <a:rPr lang="en" sz="1200">
                <a:solidFill>
                  <a:schemeClr val="dk1"/>
                </a:solidFill>
                <a:latin typeface="Montserrat Light"/>
                <a:ea typeface="Montserrat Light"/>
                <a:cs typeface="Montserrat Light"/>
                <a:sym typeface="Montserrat Light"/>
              </a:rPr>
              <a:t>ENTREGA DE RESULTADOS RECUPERADOS </a:t>
            </a:r>
            <a:r>
              <a:rPr lang="en" sz="1200">
                <a:solidFill>
                  <a:schemeClr val="dk1"/>
                </a:solidFill>
                <a:latin typeface="Montserrat Light"/>
                <a:ea typeface="Montserrat Light"/>
                <a:cs typeface="Montserrat Light"/>
                <a:sym typeface="Montserrat Light"/>
              </a:rPr>
              <a:t>HOSPITALIZADOS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(escala: cortes naturales)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chemeClr val="dk1"/>
                </a:solidFill>
                <a:latin typeface="Montserrat"/>
                <a:ea typeface="Montserrat"/>
                <a:cs typeface="Montserrat"/>
                <a:sym typeface="Montserrat"/>
              </a:rPr>
              <a:t>Esta medida permite cuantificar la velocidad </a:t>
            </a:r>
            <a:r>
              <a:rPr lang="en" sz="1100">
                <a:solidFill>
                  <a:schemeClr val="dk1"/>
                </a:solidFill>
                <a:latin typeface="Montserrat"/>
                <a:ea typeface="Montserrat"/>
                <a:cs typeface="Montserrat"/>
                <a:sym typeface="Montserrat"/>
              </a:rPr>
              <a:t>en la </a:t>
            </a:r>
            <a:r>
              <a:rPr b="0" i="0" lang="en" sz="1100" u="none" cap="none" strike="noStrike">
                <a:solidFill>
                  <a:schemeClr val="dk1"/>
                </a:solidFill>
                <a:latin typeface="Montserrat"/>
                <a:ea typeface="Montserrat"/>
                <a:cs typeface="Montserrat"/>
                <a:sym typeface="Montserrat"/>
              </a:rPr>
              <a:t>obtención de resultados en las unidades de salud que atienden pacientes COVID.</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highlight>
                <a:srgbClr val="FFFF00"/>
              </a:highlight>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chemeClr val="dk1"/>
                </a:solidFill>
                <a:latin typeface="Montserrat"/>
                <a:ea typeface="Montserrat"/>
                <a:cs typeface="Montserrat"/>
                <a:sym typeface="Montserrat"/>
              </a:rPr>
              <a:t>Algunos de los aspectos que podrían influir en esta variable son: la infraestructura hospitalaria, la cantidad de personal y la distribución de recursos.</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highlight>
                <a:srgbClr val="FFFF00"/>
              </a:highlight>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highlight>
                <a:srgbClr val="FFFF00"/>
              </a:highlight>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highlight>
                <a:srgbClr val="FFFF00"/>
              </a:highlight>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a:ea typeface="Montserrat"/>
                <a:cs typeface="Montserrat"/>
                <a:sym typeface="Montserrat"/>
              </a:rPr>
              <a:t>Nota: los valores negativos en esta variable indican que los resultados se confirmaron después de </a:t>
            </a:r>
            <a:r>
              <a:rPr lang="en" sz="1000">
                <a:solidFill>
                  <a:schemeClr val="dk1"/>
                </a:solidFill>
                <a:latin typeface="Montserrat"/>
                <a:ea typeface="Montserrat"/>
                <a:cs typeface="Montserrat"/>
                <a:sym typeface="Montserrat"/>
              </a:rPr>
              <a:t>la </a:t>
            </a:r>
            <a:r>
              <a:rPr b="0" i="0" lang="en" sz="1000" u="none" cap="none" strike="noStrike">
                <a:solidFill>
                  <a:schemeClr val="dk1"/>
                </a:solidFill>
                <a:latin typeface="Montserrat"/>
                <a:ea typeface="Montserrat"/>
                <a:cs typeface="Montserrat"/>
                <a:sym typeface="Montserrat"/>
              </a:rPr>
              <a:t>alta hospitalaria.</a:t>
            </a:r>
            <a:endParaRPr b="0" i="0" sz="1000" u="none" cap="none" strike="noStrike">
              <a:solidFill>
                <a:schemeClr val="dk1"/>
              </a:solidFill>
              <a:latin typeface="Montserrat"/>
              <a:ea typeface="Montserrat"/>
              <a:cs typeface="Montserrat"/>
              <a:sym typeface="Montserrat"/>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pic>
        <p:nvPicPr>
          <p:cNvPr id="172" name="Google Shape;172;p28"/>
          <p:cNvPicPr preferRelativeResize="0"/>
          <p:nvPr/>
        </p:nvPicPr>
        <p:blipFill rotWithShape="1">
          <a:blip r:embed="rId3">
            <a:alphaModFix/>
          </a:blip>
          <a:srcRect b="0" l="0" r="0" t="0"/>
          <a:stretch/>
        </p:blipFill>
        <p:spPr>
          <a:xfrm>
            <a:off x="3163838" y="836675"/>
            <a:ext cx="5980170" cy="4306819"/>
          </a:xfrm>
          <a:prstGeom prst="rect">
            <a:avLst/>
          </a:prstGeom>
          <a:noFill/>
          <a:ln cap="flat" cmpd="sng" w="9525">
            <a:solidFill>
              <a:srgbClr val="B7B7B7"/>
            </a:solidFill>
            <a:prstDash val="solid"/>
            <a:round/>
            <a:headEnd len="sm" w="sm" type="none"/>
            <a:tailEnd len="sm" w="sm" type="none"/>
          </a:ln>
        </p:spPr>
      </p:pic>
      <p:sp>
        <p:nvSpPr>
          <p:cNvPr id="173" name="Google Shape;173;p28"/>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ontserrat Light"/>
                <a:ea typeface="Montserrat Light"/>
                <a:cs typeface="Montserrat Light"/>
                <a:sym typeface="Montserrat Light"/>
              </a:rPr>
              <a:t>5 - </a:t>
            </a:r>
            <a:r>
              <a:rPr lang="en" sz="1200">
                <a:solidFill>
                  <a:schemeClr val="dk1"/>
                </a:solidFill>
                <a:latin typeface="Montserrat Light"/>
                <a:ea typeface="Montserrat Light"/>
                <a:cs typeface="Montserrat Light"/>
                <a:sym typeface="Montserrat Light"/>
              </a:rPr>
              <a:t>ENTREGA DE RESULTADOS RECUPERADOS HOSPITALIZADOS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(escala: cuantiles)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Esta medida permite cuantificar la velocidad en la obtención de resultados en las unidades de salud que atienden pacientes COVID.</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highlight>
                <a:srgbClr val="FFFF00"/>
              </a:highlight>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Algunos de los aspectos que podrían influir en esta variable son: la infraestructura hospitalaria, la cantidad de personal y la distribución de recursos.</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highlight>
                <a:srgbClr val="FFFF00"/>
              </a:highlight>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highlight>
                <a:srgbClr val="FFFF00"/>
              </a:highlight>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highlight>
                <a:srgbClr val="FFFF00"/>
              </a:highlight>
              <a:latin typeface="Montserrat"/>
              <a:ea typeface="Montserrat"/>
              <a:cs typeface="Montserrat"/>
              <a:sym typeface="Montserrat"/>
            </a:endParaRPr>
          </a:p>
          <a:p>
            <a:pPr indent="0" lvl="0" marL="0" rtl="0" algn="l">
              <a:spcBef>
                <a:spcPts val="0"/>
              </a:spcBef>
              <a:spcAft>
                <a:spcPts val="0"/>
              </a:spcAft>
              <a:buClr>
                <a:schemeClr val="dk1"/>
              </a:buClr>
              <a:buSzPts val="1000"/>
              <a:buFont typeface="Arial"/>
              <a:buNone/>
            </a:pPr>
            <a:r>
              <a:rPr lang="en" sz="1000">
                <a:solidFill>
                  <a:schemeClr val="dk1"/>
                </a:solidFill>
                <a:latin typeface="Montserrat"/>
                <a:ea typeface="Montserrat"/>
                <a:cs typeface="Montserrat"/>
                <a:sym typeface="Montserrat"/>
              </a:rPr>
              <a:t>Nota: los valores negativos en esta variable indican que los resultados se confirmaron después de la alta hospitalaria.</a:t>
            </a:r>
            <a:endParaRPr sz="11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b="0" i="0" sz="1100" u="none" cap="none" strike="noStrike">
              <a:solidFill>
                <a:schemeClr val="dk1"/>
              </a:solidFill>
              <a:latin typeface="Montserrat"/>
              <a:ea typeface="Montserrat"/>
              <a:cs typeface="Montserrat"/>
              <a:sym typeface="Montserrat"/>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pic>
        <p:nvPicPr>
          <p:cNvPr id="178" name="Google Shape;178;p29"/>
          <p:cNvPicPr preferRelativeResize="0"/>
          <p:nvPr/>
        </p:nvPicPr>
        <p:blipFill rotWithShape="1">
          <a:blip r:embed="rId3">
            <a:alphaModFix/>
          </a:blip>
          <a:srcRect b="0" l="0" r="0" t="0"/>
          <a:stretch/>
        </p:blipFill>
        <p:spPr>
          <a:xfrm>
            <a:off x="3163825" y="836675"/>
            <a:ext cx="5980170" cy="4306819"/>
          </a:xfrm>
          <a:prstGeom prst="rect">
            <a:avLst/>
          </a:prstGeom>
          <a:noFill/>
          <a:ln cap="flat" cmpd="sng" w="9525">
            <a:solidFill>
              <a:srgbClr val="B7B7B7"/>
            </a:solidFill>
            <a:prstDash val="solid"/>
            <a:round/>
            <a:headEnd len="sm" w="sm" type="none"/>
            <a:tailEnd len="sm" w="sm" type="none"/>
          </a:ln>
        </p:spPr>
      </p:pic>
      <p:sp>
        <p:nvSpPr>
          <p:cNvPr id="179" name="Google Shape;179;p29"/>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ontserrat Light"/>
                <a:ea typeface="Montserrat Light"/>
                <a:cs typeface="Montserrat Light"/>
                <a:sym typeface="Montserrat Light"/>
              </a:rPr>
              <a:t>6 - </a:t>
            </a:r>
            <a:r>
              <a:rPr lang="en" sz="1200">
                <a:solidFill>
                  <a:schemeClr val="dk1"/>
                </a:solidFill>
                <a:latin typeface="Montserrat Light"/>
                <a:ea typeface="Montserrat Light"/>
                <a:cs typeface="Montserrat Light"/>
                <a:sym typeface="Montserrat Light"/>
              </a:rPr>
              <a:t>ENTREGA DE RESULTADOS </a:t>
            </a:r>
            <a:r>
              <a:rPr b="0" i="0" lang="en" sz="1200" u="none" cap="none" strike="noStrike">
                <a:solidFill>
                  <a:schemeClr val="dk1"/>
                </a:solidFill>
                <a:latin typeface="Montserrat Light"/>
                <a:ea typeface="Montserrat Light"/>
                <a:cs typeface="Montserrat Light"/>
                <a:sym typeface="Montserrat Light"/>
              </a:rPr>
              <a:t>DEFUNCI</a:t>
            </a:r>
            <a:r>
              <a:rPr lang="en" sz="1200">
                <a:solidFill>
                  <a:schemeClr val="dk1"/>
                </a:solidFill>
                <a:latin typeface="Montserrat Light"/>
                <a:ea typeface="Montserrat Light"/>
                <a:cs typeface="Montserrat Light"/>
                <a:sym typeface="Montserrat Light"/>
              </a:rPr>
              <a:t>ONES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(escala: cortes naturales)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chemeClr val="dk1"/>
              </a:buClr>
              <a:buSzPts val="1100"/>
              <a:buFont typeface="Arial"/>
              <a:buNone/>
            </a:pPr>
            <a:r>
              <a:rPr b="0" i="0" lang="en" sz="1100" u="none" cap="none" strike="noStrike">
                <a:solidFill>
                  <a:schemeClr val="dk1"/>
                </a:solidFill>
                <a:latin typeface="Montserrat"/>
                <a:ea typeface="Montserrat"/>
                <a:cs typeface="Montserrat"/>
                <a:sym typeface="Montserrat"/>
              </a:rPr>
              <a:t>Esta medida permite cuantificar la velocidad de obtención de resultados en las unidades de salud que atienden pacientes COVID que fallecieron.</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rPr b="0" i="0" lang="en" sz="1100" u="none" cap="none" strike="noStrike">
                <a:solidFill>
                  <a:schemeClr val="dk1"/>
                </a:solidFill>
                <a:latin typeface="Montserrat"/>
                <a:ea typeface="Montserrat"/>
                <a:cs typeface="Montserrat"/>
                <a:sym typeface="Montserrat"/>
              </a:rPr>
              <a:t>Algunos de los aspectos que podrían  influir en esta variable son: el estado de salud del paciente en conjunto con la infraestructura en las unidades médicas, la cantidad de personal y la distribución de recursos.</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b="0" i="0" sz="1100" u="none" cap="none" strike="noStrike">
              <a:solidFill>
                <a:schemeClr val="dk1"/>
              </a:solidFill>
              <a:highlight>
                <a:srgbClr val="FFFF00"/>
              </a:highlight>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b="0" i="0" sz="1100" u="none" cap="none" strike="noStrike">
              <a:solidFill>
                <a:schemeClr val="dk1"/>
              </a:solidFill>
              <a:highlight>
                <a:srgbClr val="FFFF00"/>
              </a:highlight>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a:ea typeface="Montserrat"/>
                <a:cs typeface="Montserrat"/>
                <a:sym typeface="Montserrat"/>
              </a:rPr>
              <a:t>Nota: los valores negativos en esta variable indican que el resultado se </a:t>
            </a:r>
            <a:r>
              <a:rPr lang="en" sz="1000">
                <a:solidFill>
                  <a:schemeClr val="dk1"/>
                </a:solidFill>
                <a:latin typeface="Montserrat"/>
                <a:ea typeface="Montserrat"/>
                <a:cs typeface="Montserrat"/>
                <a:sym typeface="Montserrat"/>
              </a:rPr>
              <a:t>confirmó</a:t>
            </a:r>
            <a:r>
              <a:rPr b="0" i="0" lang="en" sz="1000" u="none" cap="none" strike="noStrike">
                <a:solidFill>
                  <a:schemeClr val="dk1"/>
                </a:solidFill>
                <a:latin typeface="Montserrat"/>
                <a:ea typeface="Montserrat"/>
                <a:cs typeface="Montserrat"/>
                <a:sym typeface="Montserrat"/>
              </a:rPr>
              <a:t> después del fallecimiento del paciente.</a:t>
            </a:r>
            <a:endParaRPr b="0" i="0" sz="1000" u="none" cap="none" strike="noStrike">
              <a:solidFill>
                <a:schemeClr val="dk1"/>
              </a:solidFill>
              <a:latin typeface="Montserrat"/>
              <a:ea typeface="Montserrat"/>
              <a:cs typeface="Montserrat"/>
              <a:sym typeface="Montserrat"/>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pic>
        <p:nvPicPr>
          <p:cNvPr id="184" name="Google Shape;184;p30"/>
          <p:cNvPicPr preferRelativeResize="0"/>
          <p:nvPr/>
        </p:nvPicPr>
        <p:blipFill rotWithShape="1">
          <a:blip r:embed="rId3">
            <a:alphaModFix/>
          </a:blip>
          <a:srcRect b="0" l="0" r="0" t="0"/>
          <a:stretch/>
        </p:blipFill>
        <p:spPr>
          <a:xfrm>
            <a:off x="3163825" y="836675"/>
            <a:ext cx="5980170" cy="4306819"/>
          </a:xfrm>
          <a:prstGeom prst="rect">
            <a:avLst/>
          </a:prstGeom>
          <a:noFill/>
          <a:ln cap="flat" cmpd="sng" w="9525">
            <a:solidFill>
              <a:srgbClr val="B7B7B7"/>
            </a:solidFill>
            <a:prstDash val="solid"/>
            <a:round/>
            <a:headEnd len="sm" w="sm" type="none"/>
            <a:tailEnd len="sm" w="sm" type="none"/>
          </a:ln>
        </p:spPr>
      </p:pic>
      <p:sp>
        <p:nvSpPr>
          <p:cNvPr id="185" name="Google Shape;185;p30"/>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ontserrat Light"/>
                <a:ea typeface="Montserrat Light"/>
                <a:cs typeface="Montserrat Light"/>
                <a:sym typeface="Montserrat Light"/>
              </a:rPr>
              <a:t>6 - </a:t>
            </a:r>
            <a:r>
              <a:rPr lang="en" sz="1200">
                <a:solidFill>
                  <a:schemeClr val="dk1"/>
                </a:solidFill>
                <a:latin typeface="Montserrat Light"/>
                <a:ea typeface="Montserrat Light"/>
                <a:cs typeface="Montserrat Light"/>
                <a:sym typeface="Montserrat Light"/>
              </a:rPr>
              <a:t>ENTREGA DE RESULTADOS DEFUNCIONES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(escala: cuantiles)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Esta medida permite cuantificar la velocidad de obtención de resultados en las unidades de salud que atienden pacientes COVID que fallecieron.</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Algunos de los aspectos que podrían  influir en esta variable son: el estado de salud del paciente en conjunto con la infraestructura en las unidades médicas, la cantidad de personal y la distribución de recursos.</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highlight>
                <a:srgbClr val="FFFF00"/>
              </a:highlight>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highlight>
                <a:srgbClr val="FFFF00"/>
              </a:highlight>
              <a:latin typeface="Montserrat"/>
              <a:ea typeface="Montserrat"/>
              <a:cs typeface="Montserrat"/>
              <a:sym typeface="Montserrat"/>
            </a:endParaRPr>
          </a:p>
          <a:p>
            <a:pPr indent="0" lvl="0" marL="0" rtl="0" algn="l">
              <a:spcBef>
                <a:spcPts val="0"/>
              </a:spcBef>
              <a:spcAft>
                <a:spcPts val="0"/>
              </a:spcAft>
              <a:buClr>
                <a:schemeClr val="dk1"/>
              </a:buClr>
              <a:buSzPts val="1000"/>
              <a:buFont typeface="Arial"/>
              <a:buNone/>
            </a:pPr>
            <a:r>
              <a:rPr lang="en" sz="1000">
                <a:solidFill>
                  <a:schemeClr val="dk1"/>
                </a:solidFill>
                <a:latin typeface="Montserrat"/>
                <a:ea typeface="Montserrat"/>
                <a:cs typeface="Montserrat"/>
                <a:sym typeface="Montserrat"/>
              </a:rPr>
              <a:t>Nota: los valores negativos en esta variable indican que el resultado se confirmó después del fallecimiento del paciente.</a:t>
            </a:r>
            <a:endParaRPr sz="1100">
              <a:solidFill>
                <a:schemeClr val="dk1"/>
              </a:solidFill>
              <a:latin typeface="Montserrat"/>
              <a:ea typeface="Montserrat"/>
              <a:cs typeface="Montserrat"/>
              <a:sym typeface="Montserrat"/>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31"/>
          <p:cNvSpPr txBox="1"/>
          <p:nvPr>
            <p:ph idx="1" type="body"/>
          </p:nvPr>
        </p:nvSpPr>
        <p:spPr>
          <a:xfrm>
            <a:off x="311700" y="1152475"/>
            <a:ext cx="8542500" cy="34164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t/>
            </a:r>
            <a:endParaRPr sz="1900">
              <a:latin typeface="Montserrat"/>
              <a:ea typeface="Montserrat"/>
              <a:cs typeface="Montserrat"/>
              <a:sym typeface="Montserrat"/>
            </a:endParaRPr>
          </a:p>
          <a:p>
            <a:pPr indent="0" lvl="0" marL="0" rtl="0" algn="l">
              <a:lnSpc>
                <a:spcPct val="115000"/>
              </a:lnSpc>
              <a:spcBef>
                <a:spcPts val="0"/>
              </a:spcBef>
              <a:spcAft>
                <a:spcPts val="0"/>
              </a:spcAft>
              <a:buClr>
                <a:schemeClr val="dk1"/>
              </a:buClr>
              <a:buSzPts val="1100"/>
              <a:buFont typeface="Arial"/>
              <a:buNone/>
            </a:pPr>
            <a:r>
              <a:t/>
            </a:r>
            <a:endParaRPr sz="1900">
              <a:latin typeface="Montserrat"/>
              <a:ea typeface="Montserrat"/>
              <a:cs typeface="Montserrat"/>
              <a:sym typeface="Montserrat"/>
            </a:endParaRPr>
          </a:p>
          <a:p>
            <a:pPr indent="0" lvl="0" marL="0" rtl="0" algn="l">
              <a:lnSpc>
                <a:spcPct val="115000"/>
              </a:lnSpc>
              <a:spcBef>
                <a:spcPts val="1200"/>
              </a:spcBef>
              <a:spcAft>
                <a:spcPts val="0"/>
              </a:spcAft>
              <a:buSzPts val="3200"/>
              <a:buNone/>
            </a:pPr>
            <a:r>
              <a:rPr lang="en" sz="1100">
                <a:latin typeface="Montserrat"/>
                <a:ea typeface="Montserrat"/>
                <a:cs typeface="Montserrat"/>
                <a:sym typeface="Montserrat"/>
              </a:rPr>
              <a:t>Esta sección se enfoca en la visualización de la respuesta hospitalaria por medio de cuatro mapas, dos representan el valor acumulado y dos la dinámica por semana epidemiológica. </a:t>
            </a:r>
            <a:endParaRPr sz="1100">
              <a:latin typeface="Montserrat"/>
              <a:ea typeface="Montserrat"/>
              <a:cs typeface="Montserrat"/>
              <a:sym typeface="Montserrat"/>
            </a:endParaRPr>
          </a:p>
          <a:p>
            <a:pPr indent="0" lvl="0" marL="0" rtl="0" algn="l">
              <a:lnSpc>
                <a:spcPct val="115000"/>
              </a:lnSpc>
              <a:spcBef>
                <a:spcPts val="1200"/>
              </a:spcBef>
              <a:spcAft>
                <a:spcPts val="0"/>
              </a:spcAft>
              <a:buSzPts val="3200"/>
              <a:buNone/>
            </a:pPr>
            <a:r>
              <a:rPr lang="en" sz="1100">
                <a:latin typeface="Montserrat"/>
                <a:ea typeface="Montserrat"/>
                <a:cs typeface="Montserrat"/>
                <a:sym typeface="Montserrat"/>
              </a:rPr>
              <a:t>Se visualiza el tiempo promedio entre fecha de ingreso y resultado de personas:</a:t>
            </a:r>
            <a:endParaRPr sz="1100">
              <a:latin typeface="Montserrat"/>
              <a:ea typeface="Montserrat"/>
              <a:cs typeface="Montserrat"/>
              <a:sym typeface="Montserrat"/>
            </a:endParaRPr>
          </a:p>
          <a:p>
            <a:pPr indent="-298450" lvl="0" marL="457200" rtl="0" algn="l">
              <a:lnSpc>
                <a:spcPct val="115000"/>
              </a:lnSpc>
              <a:spcBef>
                <a:spcPts val="1200"/>
              </a:spcBef>
              <a:spcAft>
                <a:spcPts val="0"/>
              </a:spcAft>
              <a:buSzPts val="1100"/>
              <a:buFont typeface="Montserrat"/>
              <a:buAutoNum type="arabicPeriod"/>
            </a:pPr>
            <a:r>
              <a:rPr lang="en" sz="1100">
                <a:latin typeface="Montserrat"/>
                <a:ea typeface="Montserrat"/>
                <a:cs typeface="Montserrat"/>
                <a:sym typeface="Montserrat"/>
              </a:rPr>
              <a:t>No hospitalizadas (datos acumulados)</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No hospitalizadas (por semana epidemiológica)</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Hospitalizadas (datos acumulados)</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Hospitalizadas (por semana epidemiológica)</a:t>
            </a:r>
            <a:endParaRPr sz="1100">
              <a:latin typeface="Montserrat"/>
              <a:ea typeface="Montserrat"/>
              <a:cs typeface="Montserrat"/>
              <a:sym typeface="Montserrat"/>
            </a:endParaRPr>
          </a:p>
          <a:p>
            <a:pPr indent="0" lvl="0" marL="0" rtl="0" algn="l">
              <a:lnSpc>
                <a:spcPct val="115000"/>
              </a:lnSpc>
              <a:spcBef>
                <a:spcPts val="1200"/>
              </a:spcBef>
              <a:spcAft>
                <a:spcPts val="0"/>
              </a:spcAft>
              <a:buSzPts val="3200"/>
              <a:buNone/>
            </a:pPr>
            <a:r>
              <a:t/>
            </a:r>
            <a:endParaRPr sz="1100">
              <a:latin typeface="Montserrat"/>
              <a:ea typeface="Montserrat"/>
              <a:cs typeface="Montserrat"/>
              <a:sym typeface="Montserrat"/>
            </a:endParaRPr>
          </a:p>
          <a:p>
            <a:pPr indent="0" lvl="0" marL="0" rtl="0" algn="l">
              <a:lnSpc>
                <a:spcPct val="100000"/>
              </a:lnSpc>
              <a:spcBef>
                <a:spcPts val="1200"/>
              </a:spcBef>
              <a:spcAft>
                <a:spcPts val="0"/>
              </a:spcAft>
              <a:buSzPts val="3200"/>
              <a:buNone/>
            </a:pPr>
            <a:r>
              <a:t/>
            </a:r>
            <a:endParaRPr/>
          </a:p>
        </p:txBody>
      </p:sp>
      <p:sp>
        <p:nvSpPr>
          <p:cNvPr id="191" name="Google Shape;191;p31"/>
          <p:cNvSpPr txBox="1"/>
          <p:nvPr/>
        </p:nvSpPr>
        <p:spPr>
          <a:xfrm>
            <a:off x="233800" y="1119725"/>
            <a:ext cx="8620500" cy="399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Arial"/>
              <a:buNone/>
            </a:pPr>
            <a:r>
              <a:rPr i="0" lang="en" sz="2600" u="none" cap="none" strike="noStrike">
                <a:latin typeface="Montserrat"/>
                <a:ea typeface="Montserrat"/>
                <a:cs typeface="Montserrat"/>
                <a:sym typeface="Montserrat"/>
              </a:rPr>
              <a:t>Resultados - Parte II</a:t>
            </a:r>
            <a:endParaRPr i="0" sz="2600" u="none" cap="none" strike="noStrike">
              <a:latin typeface="Montserrat"/>
              <a:ea typeface="Montserrat"/>
              <a:cs typeface="Montserrat"/>
              <a:sym typeface="Montserrat"/>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pic>
        <p:nvPicPr>
          <p:cNvPr id="196" name="Google Shape;196;p32"/>
          <p:cNvPicPr preferRelativeResize="0"/>
          <p:nvPr/>
        </p:nvPicPr>
        <p:blipFill rotWithShape="1">
          <a:blip r:embed="rId3">
            <a:alphaModFix/>
          </a:blip>
          <a:srcRect b="0" l="0" r="0" t="0"/>
          <a:stretch/>
        </p:blipFill>
        <p:spPr>
          <a:xfrm>
            <a:off x="3163825" y="836456"/>
            <a:ext cx="5980170" cy="4307007"/>
          </a:xfrm>
          <a:prstGeom prst="rect">
            <a:avLst/>
          </a:prstGeom>
          <a:noFill/>
          <a:ln cap="flat" cmpd="sng" w="9525">
            <a:solidFill>
              <a:srgbClr val="B7B7B7"/>
            </a:solidFill>
            <a:prstDash val="solid"/>
            <a:round/>
            <a:headEnd len="sm" w="sm" type="none"/>
            <a:tailEnd len="sm" w="sm" type="none"/>
          </a:ln>
        </p:spPr>
      </p:pic>
      <p:sp>
        <p:nvSpPr>
          <p:cNvPr id="197" name="Google Shape;197;p32"/>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ontserrat Light"/>
                <a:ea typeface="Montserrat Light"/>
                <a:cs typeface="Montserrat Light"/>
                <a:sym typeface="Montserrat Light"/>
              </a:rPr>
              <a:t>RESPUESTA HOSPITALARIA AMBULATORIOS </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(Personas positivas a COVID-19 </a:t>
            </a:r>
            <a:endParaRPr b="0" i="0" sz="1000" u="none" cap="none" strike="noStrike">
              <a:solidFill>
                <a:schemeClr val="dk1"/>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no hospitalizadas)</a:t>
            </a:r>
            <a:endParaRPr b="0" i="0" sz="1000" u="none" cap="none" strike="noStrike">
              <a:solidFill>
                <a:schemeClr val="dk1"/>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sz="1000">
              <a:solidFill>
                <a:schemeClr val="dk1"/>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980000"/>
                </a:solidFill>
                <a:latin typeface="Montserrat SemiBold"/>
                <a:ea typeface="Montserrat SemiBold"/>
                <a:cs typeface="Montserrat SemiBold"/>
                <a:sym typeface="Montserrat SemiBold"/>
              </a:rPr>
              <a:t>Datos acumulados</a:t>
            </a:r>
            <a:r>
              <a:rPr b="0" i="0" lang="en" sz="1000" u="none" cap="none" strike="noStrike">
                <a:solidFill>
                  <a:schemeClr val="dk1"/>
                </a:solidFill>
                <a:latin typeface="Montserrat SemiBold"/>
                <a:ea typeface="Montserrat SemiBold"/>
                <a:cs typeface="Montserrat SemiBold"/>
                <a:sym typeface="Montserrat SemiBold"/>
              </a:rPr>
              <a:t> </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chemeClr val="dk1"/>
              </a:buClr>
              <a:buSzPts val="1100"/>
              <a:buFont typeface="Arial"/>
              <a:buNone/>
            </a:pPr>
            <a:r>
              <a:rPr b="0" i="0" lang="en" sz="1100" u="none" cap="none" strike="noStrike">
                <a:solidFill>
                  <a:schemeClr val="dk1"/>
                </a:solidFill>
                <a:latin typeface="Montserrat"/>
                <a:ea typeface="Montserrat"/>
                <a:cs typeface="Montserrat"/>
                <a:sym typeface="Montserrat"/>
              </a:rPr>
              <a:t>Es calculada mediante el número de días entre la fecha de ingreso de un paciente ambulatorio a una unidad médica y la fecha en que se </a:t>
            </a:r>
            <a:r>
              <a:rPr lang="en" sz="1100">
                <a:solidFill>
                  <a:schemeClr val="dk1"/>
                </a:solidFill>
                <a:latin typeface="Montserrat"/>
                <a:ea typeface="Montserrat"/>
                <a:cs typeface="Montserrat"/>
                <a:sym typeface="Montserrat"/>
              </a:rPr>
              <a:t>confirma</a:t>
            </a:r>
            <a:r>
              <a:rPr b="0" i="0" lang="en" sz="1100" u="none" cap="none" strike="noStrike">
                <a:solidFill>
                  <a:schemeClr val="dk1"/>
                </a:solidFill>
                <a:latin typeface="Montserrat"/>
                <a:ea typeface="Montserrat"/>
                <a:cs typeface="Montserrat"/>
                <a:sym typeface="Montserrat"/>
              </a:rPr>
              <a:t> el resultado de la prueba COVID.</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sz="11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P</a:t>
            </a:r>
            <a:r>
              <a:rPr b="0" i="0" lang="en" sz="1100" u="none" cap="none" strike="noStrike">
                <a:solidFill>
                  <a:schemeClr val="dk1"/>
                </a:solidFill>
                <a:latin typeface="Montserrat"/>
                <a:ea typeface="Montserrat"/>
                <a:cs typeface="Montserrat"/>
                <a:sym typeface="Montserrat"/>
              </a:rPr>
              <a:t>ermite cuantificar la respuesta hospitalaria en pacientes ambulatorios.</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b="0" i="0" sz="1100" u="none" cap="none" strike="noStrike">
              <a:solidFill>
                <a:schemeClr val="dk1"/>
              </a:solidFill>
              <a:highlight>
                <a:schemeClr val="lt1"/>
              </a:highlight>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sz="1100">
              <a:solidFill>
                <a:schemeClr val="dk1"/>
              </a:solidFill>
              <a:highlight>
                <a:schemeClr val="lt1"/>
              </a:highlight>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sz="1100">
              <a:solidFill>
                <a:schemeClr val="dk1"/>
              </a:solidFill>
              <a:highlight>
                <a:schemeClr val="lt1"/>
              </a:highlight>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highlight>
                <a:schemeClr val="lt1"/>
              </a:highlight>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a:ea typeface="Montserrat"/>
                <a:cs typeface="Montserrat"/>
                <a:sym typeface="Montserrat"/>
              </a:rPr>
              <a:t>Nota: </a:t>
            </a:r>
            <a:r>
              <a:rPr lang="en" sz="1000">
                <a:solidFill>
                  <a:schemeClr val="dk1"/>
                </a:solidFill>
                <a:latin typeface="Montserrat"/>
                <a:ea typeface="Montserrat"/>
                <a:cs typeface="Montserrat"/>
                <a:sym typeface="Montserrat"/>
              </a:rPr>
              <a:t>L</a:t>
            </a:r>
            <a:r>
              <a:rPr b="0" i="0" lang="en" sz="1000" u="none" cap="none" strike="noStrike">
                <a:solidFill>
                  <a:schemeClr val="dk1"/>
                </a:solidFill>
                <a:latin typeface="Montserrat"/>
                <a:ea typeface="Montserrat"/>
                <a:cs typeface="Montserrat"/>
                <a:sym typeface="Montserrat"/>
              </a:rPr>
              <a:t>os valores negativos en esta variable indican que los resultado</a:t>
            </a:r>
            <a:r>
              <a:rPr lang="en" sz="1000">
                <a:solidFill>
                  <a:schemeClr val="dk1"/>
                </a:solidFill>
                <a:latin typeface="Montserrat"/>
                <a:ea typeface="Montserrat"/>
                <a:cs typeface="Montserrat"/>
                <a:sym typeface="Montserrat"/>
              </a:rPr>
              <a:t>s se obtuvieron </a:t>
            </a:r>
            <a:r>
              <a:rPr b="0" i="0" lang="en" sz="1000" u="none" cap="none" strike="noStrike">
                <a:solidFill>
                  <a:schemeClr val="dk1"/>
                </a:solidFill>
                <a:latin typeface="Montserrat"/>
                <a:ea typeface="Montserrat"/>
                <a:cs typeface="Montserrat"/>
                <a:sym typeface="Montserrat"/>
              </a:rPr>
              <a:t>antes de ingresar a la unidad de salud.</a:t>
            </a:r>
            <a:endParaRPr b="0" i="0" sz="10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highlight>
                <a:schemeClr val="lt1"/>
              </a:highlight>
              <a:latin typeface="Montserrat"/>
              <a:ea typeface="Montserrat"/>
              <a:cs typeface="Montserrat"/>
              <a:sym typeface="Montserrat"/>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15"/>
          <p:cNvSpPr txBox="1"/>
          <p:nvPr>
            <p:ph idx="1" type="body"/>
          </p:nvPr>
        </p:nvSpPr>
        <p:spPr>
          <a:xfrm>
            <a:off x="156325" y="632475"/>
            <a:ext cx="8668800" cy="4268700"/>
          </a:xfrm>
          <a:prstGeom prst="rect">
            <a:avLst/>
          </a:prstGeom>
          <a:noFill/>
          <a:ln>
            <a:noFill/>
          </a:ln>
        </p:spPr>
        <p:txBody>
          <a:bodyPr anchorCtr="0" anchor="t" bIns="91425" lIns="400050" spcFirstLastPara="1" rIns="457200"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2600">
                <a:latin typeface="Montserrat"/>
                <a:ea typeface="Montserrat"/>
                <a:cs typeface="Montserrat"/>
                <a:sym typeface="Montserrat"/>
              </a:rPr>
              <a:t>Introducción</a:t>
            </a:r>
            <a:endParaRPr sz="1100">
              <a:latin typeface="Montserrat"/>
              <a:ea typeface="Montserrat"/>
              <a:cs typeface="Montserrat"/>
              <a:sym typeface="Montserrat"/>
            </a:endParaRPr>
          </a:p>
          <a:p>
            <a:pPr indent="0" lvl="0" marL="0" rtl="0" algn="l">
              <a:lnSpc>
                <a:spcPct val="115000"/>
              </a:lnSpc>
              <a:spcBef>
                <a:spcPts val="300"/>
              </a:spcBef>
              <a:spcAft>
                <a:spcPts val="0"/>
              </a:spcAft>
              <a:buSzPts val="3200"/>
              <a:buNone/>
            </a:pPr>
            <a:r>
              <a:rPr lang="en" sz="1100">
                <a:latin typeface="Montserrat"/>
                <a:ea typeface="Montserrat"/>
                <a:cs typeface="Montserrat"/>
                <a:sym typeface="Montserrat"/>
              </a:rPr>
              <a:t>La velocidad de respuesta del personal médico, al igual que las capacidades de atención hospitalaria e infraestructura, influyen en la dinámica de la propagación del virus </a:t>
            </a:r>
            <a:r>
              <a:rPr lang="en" sz="1100">
                <a:latin typeface="Montserrat"/>
                <a:ea typeface="Montserrat"/>
                <a:cs typeface="Montserrat"/>
                <a:sym typeface="Montserrat"/>
              </a:rPr>
              <a:t>SARS-CoV-2</a:t>
            </a:r>
            <a:r>
              <a:rPr lang="en" sz="1100">
                <a:latin typeface="Montserrat"/>
                <a:ea typeface="Montserrat"/>
                <a:cs typeface="Montserrat"/>
                <a:sym typeface="Montserrat"/>
              </a:rPr>
              <a:t> así como la probabilidad de complicaciones en pacientes; que a su vez conlleven a un aumento en el requerimiento de cuidados intensivos y la saturación de las capacidades hospitalarias </a:t>
            </a:r>
            <a:r>
              <a:rPr baseline="30000" lang="en" sz="1100">
                <a:latin typeface="Montserrat"/>
                <a:ea typeface="Montserrat"/>
                <a:cs typeface="Montserrat"/>
                <a:sym typeface="Montserrat"/>
              </a:rPr>
              <a:t>1, 2</a:t>
            </a:r>
            <a:r>
              <a:rPr lang="en" sz="1100">
                <a:latin typeface="Montserrat"/>
                <a:ea typeface="Montserrat"/>
                <a:cs typeface="Montserrat"/>
                <a:sym typeface="Montserrat"/>
              </a:rPr>
              <a:t>. Por lo tanto, identificar tiempos de atención hospitalaria, la accesibilidad y la respuesta en las unidades de salud que atienden pacientes COVID-19, son de gran utilidad para evaluar el impacto en los municipios. Este material sirve como apoyo </a:t>
            </a:r>
            <a:r>
              <a:rPr lang="en" sz="1100">
                <a:latin typeface="Montserrat"/>
                <a:ea typeface="Montserrat"/>
                <a:cs typeface="Montserrat"/>
                <a:sym typeface="Montserrat"/>
              </a:rPr>
              <a:t>en </a:t>
            </a:r>
            <a:r>
              <a:rPr lang="en" sz="1100">
                <a:latin typeface="Montserrat"/>
                <a:ea typeface="Montserrat"/>
                <a:cs typeface="Montserrat"/>
                <a:sym typeface="Montserrat"/>
              </a:rPr>
              <a:t>la toma de decisiones y diseño de estrategias encaminadas a la administración de recursos hospitalarios como personal médico, número de camas, número de camas en cuidados intensivos, respiradores, entre otros. Los resultados se dividen en dos partes: I) se presentan seis grupos de mapas evaluando los datos acumulados, y II) se muestran los resultados de pacientes ambulatorios y hospitalizados. </a:t>
            </a:r>
            <a:endParaRPr sz="1100">
              <a:latin typeface="Montserrat"/>
              <a:ea typeface="Montserrat"/>
              <a:cs typeface="Montserrat"/>
              <a:sym typeface="Montserrat"/>
            </a:endParaRPr>
          </a:p>
          <a:p>
            <a:pPr indent="0" lvl="0" marL="0" rtl="0" algn="l">
              <a:lnSpc>
                <a:spcPct val="115000"/>
              </a:lnSpc>
              <a:spcBef>
                <a:spcPts val="0"/>
              </a:spcBef>
              <a:spcAft>
                <a:spcPts val="0"/>
              </a:spcAft>
              <a:buSzPts val="3200"/>
              <a:buNone/>
            </a:pPr>
            <a:r>
              <a:t/>
            </a:r>
            <a:endParaRPr sz="600">
              <a:latin typeface="Montserrat"/>
              <a:ea typeface="Montserrat"/>
              <a:cs typeface="Montserrat"/>
              <a:sym typeface="Montserrat"/>
            </a:endParaRPr>
          </a:p>
          <a:p>
            <a:pPr indent="0" lvl="0" marL="0" rtl="0" algn="l">
              <a:lnSpc>
                <a:spcPct val="115000"/>
              </a:lnSpc>
              <a:spcBef>
                <a:spcPts val="0"/>
              </a:spcBef>
              <a:spcAft>
                <a:spcPts val="0"/>
              </a:spcAft>
              <a:buSzPts val="3200"/>
              <a:buNone/>
            </a:pPr>
            <a:r>
              <a:rPr lang="en" sz="2600">
                <a:latin typeface="Montserrat"/>
                <a:ea typeface="Montserrat"/>
                <a:cs typeface="Montserrat"/>
                <a:sym typeface="Montserrat"/>
              </a:rPr>
              <a:t>Objetivo</a:t>
            </a:r>
            <a:endParaRPr sz="2600">
              <a:latin typeface="Montserrat"/>
              <a:ea typeface="Montserrat"/>
              <a:cs typeface="Montserrat"/>
              <a:sym typeface="Montserrat"/>
            </a:endParaRPr>
          </a:p>
          <a:p>
            <a:pPr indent="0" lvl="0" marL="0" rtl="0" algn="l">
              <a:lnSpc>
                <a:spcPct val="115000"/>
              </a:lnSpc>
              <a:spcBef>
                <a:spcPts val="300"/>
              </a:spcBef>
              <a:spcAft>
                <a:spcPts val="0"/>
              </a:spcAft>
              <a:buSzPts val="3200"/>
              <a:buNone/>
            </a:pPr>
            <a:r>
              <a:rPr lang="en" sz="1100">
                <a:solidFill>
                  <a:srgbClr val="000000"/>
                </a:solidFill>
                <a:latin typeface="Montserrat"/>
                <a:ea typeface="Montserrat"/>
                <a:cs typeface="Montserrat"/>
                <a:sym typeface="Montserrat"/>
              </a:rPr>
              <a:t>Generar indicadores a nivel municipal (con base en la </a:t>
            </a:r>
            <a:r>
              <a:rPr lang="en" sz="1100">
                <a:latin typeface="Montserrat"/>
                <a:ea typeface="Montserrat"/>
                <a:cs typeface="Montserrat"/>
                <a:sym typeface="Montserrat"/>
              </a:rPr>
              <a:t>residencia del paciente)</a:t>
            </a:r>
            <a:r>
              <a:rPr lang="en" sz="1100">
                <a:solidFill>
                  <a:srgbClr val="000000"/>
                </a:solidFill>
                <a:latin typeface="Montserrat"/>
                <a:ea typeface="Montserrat"/>
                <a:cs typeface="Montserrat"/>
                <a:sym typeface="Montserrat"/>
              </a:rPr>
              <a:t> que permitan </a:t>
            </a:r>
            <a:r>
              <a:rPr lang="en" sz="1100">
                <a:solidFill>
                  <a:srgbClr val="000000"/>
                </a:solidFill>
                <a:latin typeface="Montserrat"/>
                <a:ea typeface="Montserrat"/>
                <a:cs typeface="Montserrat"/>
                <a:sym typeface="Montserrat"/>
              </a:rPr>
              <a:t>cuantificar</a:t>
            </a:r>
            <a:r>
              <a:rPr lang="en" sz="1100">
                <a:solidFill>
                  <a:srgbClr val="000000"/>
                </a:solidFill>
                <a:latin typeface="Montserrat"/>
                <a:ea typeface="Montserrat"/>
                <a:cs typeface="Montserrat"/>
                <a:sym typeface="Montserrat"/>
              </a:rPr>
              <a:t> tiempos de atención hospitalaria que reciben las personas con síntomas de COVID-19. Dichos indicadores son relativos a las siguientes características: accesibilidad al hospital, entrega de resultados y</a:t>
            </a:r>
            <a:r>
              <a:rPr lang="en" sz="1100">
                <a:solidFill>
                  <a:srgbClr val="000000"/>
                </a:solidFill>
                <a:latin typeface="Montserrat"/>
                <a:ea typeface="Montserrat"/>
                <a:cs typeface="Montserrat"/>
                <a:sym typeface="Montserrat"/>
              </a:rPr>
              <a:t> período de atención.</a:t>
            </a:r>
            <a:endParaRPr sz="1100">
              <a:solidFill>
                <a:srgbClr val="000000"/>
              </a:solidFill>
              <a:latin typeface="Montserrat"/>
              <a:ea typeface="Montserrat"/>
              <a:cs typeface="Montserrat"/>
              <a:sym typeface="Montserrat"/>
            </a:endParaRPr>
          </a:p>
          <a:p>
            <a:pPr indent="0" lvl="0" marL="0" rtl="0" algn="l">
              <a:lnSpc>
                <a:spcPct val="115000"/>
              </a:lnSpc>
              <a:spcBef>
                <a:spcPts val="300"/>
              </a:spcBef>
              <a:spcAft>
                <a:spcPts val="0"/>
              </a:spcAft>
              <a:buSzPts val="3200"/>
              <a:buNone/>
            </a:pPr>
            <a:r>
              <a:t/>
            </a:r>
            <a:endParaRPr sz="1100">
              <a:solidFill>
                <a:srgbClr val="000000"/>
              </a:solidFill>
              <a:latin typeface="Montserrat"/>
              <a:ea typeface="Montserrat"/>
              <a:cs typeface="Montserrat"/>
              <a:sym typeface="Montserrat"/>
            </a:endParaRPr>
          </a:p>
          <a:p>
            <a:pPr indent="-260350" lvl="0" marL="457200" rtl="0" algn="l">
              <a:lnSpc>
                <a:spcPct val="80000"/>
              </a:lnSpc>
              <a:spcBef>
                <a:spcPts val="300"/>
              </a:spcBef>
              <a:spcAft>
                <a:spcPts val="0"/>
              </a:spcAft>
              <a:buClr>
                <a:srgbClr val="000000"/>
              </a:buClr>
              <a:buSzPts val="500"/>
              <a:buFont typeface="Montserrat"/>
              <a:buAutoNum type="arabicPeriod"/>
            </a:pPr>
            <a:r>
              <a:rPr lang="en" sz="500">
                <a:solidFill>
                  <a:srgbClr val="000000"/>
                </a:solidFill>
                <a:latin typeface="Montserrat"/>
                <a:ea typeface="Montserrat"/>
                <a:cs typeface="Montserrat"/>
                <a:sym typeface="Montserrat"/>
              </a:rPr>
              <a:t>Peiffer-Smadja, N., Lucet, J. C., Bendjelloul, G., Bouadma, L., Gerard, S., Choquet, C., ... &amp; Descamps, D. (2020). Challenges and issues about organizing a hospital to respond to the COVID-19 outbreak: experience from a French reference centre. </a:t>
            </a:r>
            <a:r>
              <a:rPr i="1" lang="en" sz="500">
                <a:solidFill>
                  <a:srgbClr val="000000"/>
                </a:solidFill>
                <a:latin typeface="Montserrat"/>
                <a:ea typeface="Montserrat"/>
                <a:cs typeface="Montserrat"/>
                <a:sym typeface="Montserrat"/>
              </a:rPr>
              <a:t>Clinical Microbiology and Infection</a:t>
            </a:r>
            <a:r>
              <a:rPr lang="en" sz="500">
                <a:solidFill>
                  <a:srgbClr val="000000"/>
                </a:solidFill>
                <a:latin typeface="Montserrat"/>
                <a:ea typeface="Montserrat"/>
                <a:cs typeface="Montserrat"/>
                <a:sym typeface="Montserrat"/>
              </a:rPr>
              <a:t>, </a:t>
            </a:r>
            <a:r>
              <a:rPr i="1" lang="en" sz="500">
                <a:solidFill>
                  <a:srgbClr val="000000"/>
                </a:solidFill>
                <a:latin typeface="Montserrat"/>
                <a:ea typeface="Montserrat"/>
                <a:cs typeface="Montserrat"/>
                <a:sym typeface="Montserrat"/>
              </a:rPr>
              <a:t>26</a:t>
            </a:r>
            <a:r>
              <a:rPr lang="en" sz="500">
                <a:solidFill>
                  <a:srgbClr val="000000"/>
                </a:solidFill>
                <a:latin typeface="Montserrat"/>
                <a:ea typeface="Montserrat"/>
                <a:cs typeface="Montserrat"/>
                <a:sym typeface="Montserrat"/>
              </a:rPr>
              <a:t>(6), 669-672.</a:t>
            </a:r>
            <a:endParaRPr sz="500">
              <a:solidFill>
                <a:srgbClr val="000000"/>
              </a:solidFill>
              <a:latin typeface="Montserrat"/>
              <a:ea typeface="Montserrat"/>
              <a:cs typeface="Montserrat"/>
              <a:sym typeface="Montserrat"/>
            </a:endParaRPr>
          </a:p>
          <a:p>
            <a:pPr indent="-266700" lvl="0" marL="457200" rtl="0" algn="l">
              <a:lnSpc>
                <a:spcPct val="80000"/>
              </a:lnSpc>
              <a:spcBef>
                <a:spcPts val="300"/>
              </a:spcBef>
              <a:spcAft>
                <a:spcPts val="0"/>
              </a:spcAft>
              <a:buClr>
                <a:srgbClr val="000000"/>
              </a:buClr>
              <a:buSzPts val="600"/>
              <a:buFont typeface="Montserrat"/>
              <a:buAutoNum type="arabicPeriod"/>
            </a:pPr>
            <a:r>
              <a:rPr lang="en" sz="500">
                <a:solidFill>
                  <a:srgbClr val="000000"/>
                </a:solidFill>
                <a:latin typeface="Montserrat"/>
                <a:ea typeface="Montserrat"/>
                <a:cs typeface="Montserrat"/>
                <a:sym typeface="Montserrat"/>
              </a:rPr>
              <a:t>Phua, J., Weng, L., Ling, L., Egi, M., Lim, C. M., Divatia, J. V., ... &amp; Nishimura, M. (2020). Intensive care management of coronavirus disease 2019 (COVID-19): challenges and recommendations. </a:t>
            </a:r>
            <a:r>
              <a:rPr i="1" lang="en" sz="500">
                <a:solidFill>
                  <a:srgbClr val="000000"/>
                </a:solidFill>
                <a:latin typeface="Montserrat"/>
                <a:ea typeface="Montserrat"/>
                <a:cs typeface="Montserrat"/>
                <a:sym typeface="Montserrat"/>
              </a:rPr>
              <a:t>The Lancet Respiratory Medicine</a:t>
            </a:r>
            <a:r>
              <a:rPr lang="en" sz="900">
                <a:solidFill>
                  <a:srgbClr val="000000"/>
                </a:solidFill>
              </a:rPr>
              <a:t>.</a:t>
            </a:r>
            <a:endParaRPr sz="900">
              <a:solidFill>
                <a:srgbClr val="000000"/>
              </a:solidFill>
            </a:endParaRPr>
          </a:p>
          <a:p>
            <a:pPr indent="0" lvl="0" marL="0" rtl="0" algn="l">
              <a:lnSpc>
                <a:spcPct val="115000"/>
              </a:lnSpc>
              <a:spcBef>
                <a:spcPts val="300"/>
              </a:spcBef>
              <a:spcAft>
                <a:spcPts val="300"/>
              </a:spcAft>
              <a:buSzPts val="3200"/>
              <a:buNone/>
            </a:pPr>
            <a:r>
              <a:t/>
            </a:r>
            <a:endParaRPr sz="600">
              <a:solidFill>
                <a:srgbClr val="222222"/>
              </a:solidFill>
              <a:latin typeface="Montserrat"/>
              <a:ea typeface="Montserrat"/>
              <a:cs typeface="Montserrat"/>
              <a:sym typeface="Montserrat"/>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33"/>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ontserrat Light"/>
                <a:ea typeface="Montserrat Light"/>
                <a:cs typeface="Montserrat Light"/>
                <a:sym typeface="Montserrat Light"/>
              </a:rPr>
              <a:t>RESPUESTA HOSPITALARIA AMBULATORIOS </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(Personas positivas a COVID-19 </a:t>
            </a:r>
            <a:endParaRPr b="0" i="0" sz="1000" u="none" cap="none" strike="noStrike">
              <a:solidFill>
                <a:schemeClr val="dk1"/>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no hospitalizadas) </a:t>
            </a:r>
            <a:endParaRPr b="0" i="0" sz="1000" u="none" cap="none" strike="noStrike">
              <a:solidFill>
                <a:schemeClr val="dk1"/>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98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980000"/>
                </a:solidFill>
                <a:latin typeface="Montserrat SemiBold"/>
                <a:ea typeface="Montserrat SemiBold"/>
                <a:cs typeface="Montserrat SemiBold"/>
                <a:sym typeface="Montserrat SemiBold"/>
              </a:rPr>
              <a:t>Datos por semana epidemiológica</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Se representa la dinámica s</a:t>
            </a:r>
            <a:r>
              <a:rPr b="0" i="0" lang="en" sz="1100" u="none" cap="none" strike="noStrike">
                <a:solidFill>
                  <a:schemeClr val="dk1"/>
                </a:solidFill>
                <a:latin typeface="Montserrat"/>
                <a:ea typeface="Montserrat"/>
                <a:cs typeface="Montserrat"/>
                <a:sym typeface="Montserrat"/>
              </a:rPr>
              <a:t>emanal</a:t>
            </a:r>
            <a:r>
              <a:rPr lang="en" sz="1100">
                <a:solidFill>
                  <a:schemeClr val="dk1"/>
                </a:solidFill>
                <a:latin typeface="Montserrat"/>
                <a:ea typeface="Montserrat"/>
                <a:cs typeface="Montserrat"/>
                <a:sym typeface="Montserrat"/>
              </a:rPr>
              <a:t> de la respuesta hospitalaria calculada a partir de</a:t>
            </a:r>
            <a:r>
              <a:rPr b="0" i="0" lang="en" sz="1100" u="none" cap="none" strike="noStrike">
                <a:solidFill>
                  <a:schemeClr val="dk1"/>
                </a:solidFill>
                <a:latin typeface="Montserrat"/>
                <a:ea typeface="Montserrat"/>
                <a:cs typeface="Montserrat"/>
                <a:sym typeface="Montserrat"/>
              </a:rPr>
              <a:t> la fecha de ingreso de un paciente ambulatorio a una unidad médica y la fecha en que se </a:t>
            </a:r>
            <a:r>
              <a:rPr lang="en" sz="1100">
                <a:solidFill>
                  <a:schemeClr val="dk1"/>
                </a:solidFill>
                <a:latin typeface="Montserrat"/>
                <a:ea typeface="Montserrat"/>
                <a:cs typeface="Montserrat"/>
                <a:sym typeface="Montserrat"/>
              </a:rPr>
              <a:t>confirma</a:t>
            </a:r>
            <a:r>
              <a:rPr b="0" i="0" lang="en" sz="1100" u="none" cap="none" strike="noStrike">
                <a:solidFill>
                  <a:schemeClr val="dk1"/>
                </a:solidFill>
                <a:latin typeface="Montserrat"/>
                <a:ea typeface="Montserrat"/>
                <a:cs typeface="Montserrat"/>
                <a:sym typeface="Montserrat"/>
              </a:rPr>
              <a:t> el resultado de la prueba COVID.</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sz="11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P</a:t>
            </a:r>
            <a:r>
              <a:rPr b="0" i="0" lang="en" sz="1100" u="none" cap="none" strike="noStrike">
                <a:solidFill>
                  <a:schemeClr val="dk1"/>
                </a:solidFill>
                <a:latin typeface="Montserrat"/>
                <a:ea typeface="Montserrat"/>
                <a:cs typeface="Montserrat"/>
                <a:sym typeface="Montserrat"/>
              </a:rPr>
              <a:t>ermite </a:t>
            </a:r>
            <a:r>
              <a:rPr lang="en" sz="1100">
                <a:solidFill>
                  <a:schemeClr val="dk1"/>
                </a:solidFill>
                <a:latin typeface="Montserrat"/>
                <a:ea typeface="Montserrat"/>
                <a:cs typeface="Montserrat"/>
                <a:sym typeface="Montserrat"/>
              </a:rPr>
              <a:t>visualizar</a:t>
            </a:r>
            <a:r>
              <a:rPr b="0" i="0" lang="en" sz="1100" u="none" cap="none" strike="noStrike">
                <a:solidFill>
                  <a:schemeClr val="dk1"/>
                </a:solidFill>
                <a:latin typeface="Montserrat"/>
                <a:ea typeface="Montserrat"/>
                <a:cs typeface="Montserrat"/>
                <a:sym typeface="Montserrat"/>
              </a:rPr>
              <a:t> </a:t>
            </a:r>
            <a:r>
              <a:rPr lang="en" sz="1100">
                <a:solidFill>
                  <a:schemeClr val="dk1"/>
                </a:solidFill>
                <a:latin typeface="Montserrat"/>
                <a:ea typeface="Montserrat"/>
                <a:cs typeface="Montserrat"/>
                <a:sym typeface="Montserrat"/>
              </a:rPr>
              <a:t>la </a:t>
            </a:r>
            <a:r>
              <a:rPr lang="en" sz="1100">
                <a:solidFill>
                  <a:schemeClr val="dk1"/>
                </a:solidFill>
                <a:latin typeface="Montserrat"/>
                <a:ea typeface="Montserrat"/>
                <a:cs typeface="Montserrat"/>
                <a:sym typeface="Montserrat"/>
              </a:rPr>
              <a:t>evolución</a:t>
            </a:r>
            <a:r>
              <a:rPr b="0" i="0" lang="en" sz="1100" u="none" cap="none" strike="noStrike">
                <a:solidFill>
                  <a:schemeClr val="dk1"/>
                </a:solidFill>
                <a:latin typeface="Montserrat"/>
                <a:ea typeface="Montserrat"/>
                <a:cs typeface="Montserrat"/>
                <a:sym typeface="Montserrat"/>
              </a:rPr>
              <a:t> </a:t>
            </a:r>
            <a:r>
              <a:rPr lang="en" sz="1100">
                <a:solidFill>
                  <a:schemeClr val="dk1"/>
                </a:solidFill>
                <a:latin typeface="Montserrat"/>
                <a:ea typeface="Montserrat"/>
                <a:cs typeface="Montserrat"/>
                <a:sym typeface="Montserrat"/>
              </a:rPr>
              <a:t>de </a:t>
            </a:r>
            <a:r>
              <a:rPr b="0" i="0" lang="en" sz="1100" u="none" cap="none" strike="noStrike">
                <a:solidFill>
                  <a:schemeClr val="dk1"/>
                </a:solidFill>
                <a:latin typeface="Montserrat"/>
                <a:ea typeface="Montserrat"/>
                <a:cs typeface="Montserrat"/>
                <a:sym typeface="Montserrat"/>
              </a:rPr>
              <a:t>la respuesta hospitalaria </a:t>
            </a:r>
            <a:r>
              <a:rPr lang="en" sz="1100">
                <a:solidFill>
                  <a:schemeClr val="dk1"/>
                </a:solidFill>
                <a:latin typeface="Montserrat"/>
                <a:ea typeface="Montserrat"/>
                <a:cs typeface="Montserrat"/>
                <a:sym typeface="Montserrat"/>
              </a:rPr>
              <a:t>con respecto a </a:t>
            </a:r>
            <a:r>
              <a:rPr b="0" i="0" lang="en" sz="1100" u="none" cap="none" strike="noStrike">
                <a:solidFill>
                  <a:schemeClr val="dk1"/>
                </a:solidFill>
                <a:latin typeface="Montserrat"/>
                <a:ea typeface="Montserrat"/>
                <a:cs typeface="Montserrat"/>
                <a:sym typeface="Montserrat"/>
              </a:rPr>
              <a:t>p</a:t>
            </a:r>
            <a:r>
              <a:rPr lang="en" sz="1100">
                <a:solidFill>
                  <a:schemeClr val="dk1"/>
                </a:solidFill>
                <a:latin typeface="Montserrat"/>
                <a:ea typeface="Montserrat"/>
                <a:cs typeface="Montserrat"/>
                <a:sym typeface="Montserrat"/>
              </a:rPr>
              <a:t>ersonas ambulatorias </a:t>
            </a:r>
            <a:r>
              <a:rPr b="0" i="0" lang="en" sz="1100" u="none" cap="none" strike="noStrike">
                <a:solidFill>
                  <a:schemeClr val="dk1"/>
                </a:solidFill>
                <a:latin typeface="Montserrat"/>
                <a:ea typeface="Montserrat"/>
                <a:cs typeface="Montserrat"/>
                <a:sym typeface="Montserrat"/>
              </a:rPr>
              <a:t>durante la pandemia.</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highlight>
                <a:srgbClr val="FFFF00"/>
              </a:highlight>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800"/>
              <a:buFont typeface="Arial"/>
              <a:buNone/>
            </a:pPr>
            <a:r>
              <a:t/>
            </a:r>
            <a:endParaRPr sz="8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800"/>
              <a:buFont typeface="Arial"/>
              <a:buNone/>
            </a:pPr>
            <a:r>
              <a:t/>
            </a:r>
            <a:endParaRPr sz="8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a:ea typeface="Montserrat"/>
                <a:cs typeface="Montserrat"/>
                <a:sym typeface="Montserrat"/>
              </a:rPr>
              <a:t>Nota: Se omiten las dos semanas más recientes debido al atraso en el registro de los datos</a:t>
            </a:r>
            <a:endParaRPr b="0" i="0" sz="1300" u="none" cap="none" strike="noStrike">
              <a:solidFill>
                <a:schemeClr val="dk1"/>
              </a:solidFill>
              <a:highlight>
                <a:srgbClr val="FFFF00"/>
              </a:highlight>
              <a:latin typeface="Montserrat"/>
              <a:ea typeface="Montserrat"/>
              <a:cs typeface="Montserrat"/>
              <a:sym typeface="Montserrat"/>
            </a:endParaRPr>
          </a:p>
        </p:txBody>
      </p:sp>
      <p:pic>
        <p:nvPicPr>
          <p:cNvPr id="203" name="Google Shape;203;p33"/>
          <p:cNvPicPr preferRelativeResize="0"/>
          <p:nvPr/>
        </p:nvPicPr>
        <p:blipFill rotWithShape="1">
          <a:blip r:embed="rId3">
            <a:alphaModFix/>
          </a:blip>
          <a:srcRect b="19" l="0" r="0" t="19"/>
          <a:stretch/>
        </p:blipFill>
        <p:spPr>
          <a:xfrm>
            <a:off x="3164700" y="837274"/>
            <a:ext cx="5980172" cy="4305262"/>
          </a:xfrm>
          <a:prstGeom prst="rect">
            <a:avLst/>
          </a:prstGeom>
          <a:noFill/>
          <a:ln cap="flat" cmpd="sng" w="9525">
            <a:solidFill>
              <a:srgbClr val="B7B7B7"/>
            </a:solidFill>
            <a:prstDash val="solid"/>
            <a:round/>
            <a:headEnd len="sm" w="sm" type="none"/>
            <a:tailEnd len="sm" w="sm" type="none"/>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pic>
        <p:nvPicPr>
          <p:cNvPr id="208" name="Google Shape;208;p34"/>
          <p:cNvPicPr preferRelativeResize="0"/>
          <p:nvPr/>
        </p:nvPicPr>
        <p:blipFill rotWithShape="1">
          <a:blip r:embed="rId3">
            <a:alphaModFix/>
          </a:blip>
          <a:srcRect b="0" l="0" r="0" t="0"/>
          <a:stretch/>
        </p:blipFill>
        <p:spPr>
          <a:xfrm>
            <a:off x="3163825" y="836456"/>
            <a:ext cx="5980170" cy="4307007"/>
          </a:xfrm>
          <a:prstGeom prst="rect">
            <a:avLst/>
          </a:prstGeom>
          <a:noFill/>
          <a:ln cap="flat" cmpd="sng" w="9525">
            <a:solidFill>
              <a:srgbClr val="B7B7B7"/>
            </a:solidFill>
            <a:prstDash val="solid"/>
            <a:round/>
            <a:headEnd len="sm" w="sm" type="none"/>
            <a:tailEnd len="sm" w="sm" type="none"/>
          </a:ln>
        </p:spPr>
      </p:pic>
      <p:sp>
        <p:nvSpPr>
          <p:cNvPr id="209" name="Google Shape;209;p34"/>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ontserrat Light"/>
                <a:ea typeface="Montserrat Light"/>
                <a:cs typeface="Montserrat Light"/>
                <a:sym typeface="Montserrat Light"/>
              </a:rPr>
              <a:t>RESPUESTA HOSPITALARIA </a:t>
            </a:r>
            <a:br>
              <a:rPr b="0" i="0" lang="en" sz="1200" u="none" cap="none" strike="noStrike">
                <a:solidFill>
                  <a:schemeClr val="dk1"/>
                </a:solidFill>
                <a:latin typeface="Montserrat Light"/>
                <a:ea typeface="Montserrat Light"/>
                <a:cs typeface="Montserrat Light"/>
                <a:sym typeface="Montserrat Light"/>
              </a:rPr>
            </a:br>
            <a:r>
              <a:rPr b="0" i="0" lang="en" sz="1200" u="none" cap="none" strike="noStrike">
                <a:solidFill>
                  <a:schemeClr val="dk1"/>
                </a:solidFill>
                <a:latin typeface="Montserrat Light"/>
                <a:ea typeface="Montserrat Light"/>
                <a:cs typeface="Montserrat Light"/>
                <a:sym typeface="Montserrat Light"/>
              </a:rPr>
              <a:t>NO AMBULATORIOS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(Personas positivas a COVID-19 </a:t>
            </a:r>
            <a:endParaRPr b="0" i="0" sz="1000" u="none" cap="none" strike="noStrike">
              <a:solidFill>
                <a:schemeClr val="dk1"/>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hospitalizadas)</a:t>
            </a:r>
            <a:endParaRPr b="0" i="0" sz="1000" u="none" cap="none" strike="noStrike">
              <a:solidFill>
                <a:schemeClr val="dk1"/>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sz="1000">
              <a:solidFill>
                <a:schemeClr val="dk1"/>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980000"/>
                </a:solidFill>
                <a:latin typeface="Montserrat SemiBold"/>
                <a:ea typeface="Montserrat SemiBold"/>
                <a:cs typeface="Montserrat SemiBold"/>
                <a:sym typeface="Montserrat SemiBold"/>
              </a:rPr>
              <a:t>Datos acumulados</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Es calculada mediante el número de días entre la fecha de ingreso de un paciente hospitalizado a una unidad médica y la fecha en que se confirma el resultado de la prueba COVID.</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Permite cuantificar la respuesta hospitalaria en pacientes hospitalizados. </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highlight>
                <a:schemeClr val="lt1"/>
              </a:highlight>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highlight>
                <a:schemeClr val="lt1"/>
              </a:highlight>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highlight>
                <a:schemeClr val="lt1"/>
              </a:highlight>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highlight>
                <a:schemeClr val="lt1"/>
              </a:highlight>
              <a:latin typeface="Montserrat"/>
              <a:ea typeface="Montserrat"/>
              <a:cs typeface="Montserrat"/>
              <a:sym typeface="Montserrat"/>
            </a:endParaRPr>
          </a:p>
          <a:p>
            <a:pPr indent="0" lvl="0" marL="0" rtl="0" algn="l">
              <a:spcBef>
                <a:spcPts val="0"/>
              </a:spcBef>
              <a:spcAft>
                <a:spcPts val="0"/>
              </a:spcAft>
              <a:buClr>
                <a:schemeClr val="dk1"/>
              </a:buClr>
              <a:buSzPts val="1000"/>
              <a:buFont typeface="Arial"/>
              <a:buNone/>
            </a:pPr>
            <a:r>
              <a:rPr lang="en" sz="1000">
                <a:solidFill>
                  <a:schemeClr val="dk1"/>
                </a:solidFill>
                <a:latin typeface="Montserrat"/>
                <a:ea typeface="Montserrat"/>
                <a:cs typeface="Montserrat"/>
                <a:sym typeface="Montserrat"/>
              </a:rPr>
              <a:t>Nota: Los valores negativos en esta variable indican que los resultados se obtuvieron antes de ingresar a la unidad de salud.</a:t>
            </a:r>
            <a:endParaRPr sz="10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sz="1100">
              <a:solidFill>
                <a:schemeClr val="dk1"/>
              </a:solidFill>
              <a:latin typeface="Montserrat"/>
              <a:ea typeface="Montserrat"/>
              <a:cs typeface="Montserrat"/>
              <a:sym typeface="Montserrat"/>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35"/>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ontserrat Light"/>
                <a:ea typeface="Montserrat Light"/>
                <a:cs typeface="Montserrat Light"/>
                <a:sym typeface="Montserrat Light"/>
              </a:rPr>
              <a:t>RESPUESTA HOSPITALARIA </a:t>
            </a:r>
            <a:br>
              <a:rPr b="0" i="0" lang="en" sz="1200" u="none" cap="none" strike="noStrike">
                <a:solidFill>
                  <a:schemeClr val="dk1"/>
                </a:solidFill>
                <a:latin typeface="Montserrat Light"/>
                <a:ea typeface="Montserrat Light"/>
                <a:cs typeface="Montserrat Light"/>
                <a:sym typeface="Montserrat Light"/>
              </a:rPr>
            </a:br>
            <a:r>
              <a:rPr b="0" i="0" lang="en" sz="1200" u="none" cap="none" strike="noStrike">
                <a:solidFill>
                  <a:schemeClr val="dk1"/>
                </a:solidFill>
                <a:latin typeface="Montserrat Light"/>
                <a:ea typeface="Montserrat Light"/>
                <a:cs typeface="Montserrat Light"/>
                <a:sym typeface="Montserrat Light"/>
              </a:rPr>
              <a:t>NO AMBULATORIOS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(Personas positivas a COVID-19 </a:t>
            </a:r>
            <a:endParaRPr b="0" i="0" sz="1000" u="none" cap="none" strike="noStrike">
              <a:solidFill>
                <a:schemeClr val="dk1"/>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hospitalizadas)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980000"/>
                </a:solidFill>
                <a:latin typeface="Montserrat SemiBold"/>
                <a:ea typeface="Montserrat SemiBold"/>
                <a:cs typeface="Montserrat SemiBold"/>
                <a:sym typeface="Montserrat SemiBold"/>
              </a:rPr>
              <a:t>Datos por semana epidemiológica</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Se representa la dinámica semanal de la respuesta hospitalaria calculada a partir de la fecha de ingreso de un paciente hospitalizado a una unidad médica y la fecha en que se confirma el resultado de la prueba COVID.</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Permite visualizar la evolución de la respuesta hospitalaria con respecto a personas hospitalizadas durante la pandemia.</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highlight>
                <a:srgbClr val="FFFF00"/>
              </a:highlight>
              <a:latin typeface="Montserrat"/>
              <a:ea typeface="Montserrat"/>
              <a:cs typeface="Montserrat"/>
              <a:sym typeface="Montserrat"/>
            </a:endParaRPr>
          </a:p>
          <a:p>
            <a:pPr indent="0" lvl="0" marL="0" rtl="0" algn="l">
              <a:spcBef>
                <a:spcPts val="0"/>
              </a:spcBef>
              <a:spcAft>
                <a:spcPts val="0"/>
              </a:spcAft>
              <a:buClr>
                <a:schemeClr val="dk1"/>
              </a:buClr>
              <a:buSzPts val="800"/>
              <a:buFont typeface="Arial"/>
              <a:buNone/>
            </a:pPr>
            <a:r>
              <a:t/>
            </a:r>
            <a:endParaRPr sz="8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800"/>
              <a:buFont typeface="Arial"/>
              <a:buNone/>
            </a:pPr>
            <a:r>
              <a:t/>
            </a:r>
            <a:endParaRPr sz="8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000"/>
              <a:buFont typeface="Arial"/>
              <a:buNone/>
            </a:pPr>
            <a:r>
              <a:rPr lang="en" sz="1000">
                <a:solidFill>
                  <a:schemeClr val="dk1"/>
                </a:solidFill>
                <a:latin typeface="Montserrat"/>
                <a:ea typeface="Montserrat"/>
                <a:cs typeface="Montserrat"/>
                <a:sym typeface="Montserrat"/>
              </a:rPr>
              <a:t>Nota: Se omiten las dos semanas más recientes debido al atraso en el registro de los datos</a:t>
            </a:r>
            <a:endParaRPr sz="1100">
              <a:solidFill>
                <a:schemeClr val="dk1"/>
              </a:solidFill>
              <a:latin typeface="Montserrat"/>
              <a:ea typeface="Montserrat"/>
              <a:cs typeface="Montserrat"/>
              <a:sym typeface="Montserrat"/>
            </a:endParaRPr>
          </a:p>
        </p:txBody>
      </p:sp>
      <p:pic>
        <p:nvPicPr>
          <p:cNvPr id="215" name="Google Shape;215;p35"/>
          <p:cNvPicPr preferRelativeResize="0"/>
          <p:nvPr/>
        </p:nvPicPr>
        <p:blipFill rotWithShape="1">
          <a:blip r:embed="rId3">
            <a:alphaModFix/>
          </a:blip>
          <a:srcRect b="19" l="0" r="0" t="19"/>
          <a:stretch/>
        </p:blipFill>
        <p:spPr>
          <a:xfrm>
            <a:off x="3164700" y="837256"/>
            <a:ext cx="5980172" cy="4305278"/>
          </a:xfrm>
          <a:prstGeom prst="rect">
            <a:avLst/>
          </a:prstGeom>
          <a:noFill/>
          <a:ln cap="flat" cmpd="sng" w="9525">
            <a:solidFill>
              <a:srgbClr val="B7B7B7"/>
            </a:solidFill>
            <a:prstDash val="solid"/>
            <a:round/>
            <a:headEnd len="sm" w="sm" type="none"/>
            <a:tailEnd len="sm" w="sm" type="none"/>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16"/>
          <p:cNvSpPr txBox="1"/>
          <p:nvPr>
            <p:ph idx="1" type="body"/>
          </p:nvPr>
        </p:nvSpPr>
        <p:spPr>
          <a:xfrm>
            <a:off x="0" y="875050"/>
            <a:ext cx="9144000" cy="4268400"/>
          </a:xfrm>
          <a:prstGeom prst="rect">
            <a:avLst/>
          </a:prstGeom>
          <a:noFill/>
          <a:ln>
            <a:noFill/>
          </a:ln>
        </p:spPr>
        <p:txBody>
          <a:bodyPr anchorCtr="0" anchor="t" bIns="91425" lIns="400050" spcFirstLastPara="1" rIns="457200" wrap="square" tIns="91425">
            <a:noAutofit/>
          </a:bodyPr>
          <a:lstStyle/>
          <a:p>
            <a:pPr indent="0" lvl="0" marL="0" rtl="0" algn="l">
              <a:lnSpc>
                <a:spcPct val="115000"/>
              </a:lnSpc>
              <a:spcBef>
                <a:spcPts val="300"/>
              </a:spcBef>
              <a:spcAft>
                <a:spcPts val="0"/>
              </a:spcAft>
              <a:buClr>
                <a:schemeClr val="dk1"/>
              </a:buClr>
              <a:buSzPts val="1100"/>
              <a:buFont typeface="Arial"/>
              <a:buNone/>
            </a:pPr>
            <a:r>
              <a:rPr lang="en" sz="2600">
                <a:latin typeface="Montserrat"/>
                <a:ea typeface="Montserrat"/>
                <a:cs typeface="Montserrat"/>
                <a:sym typeface="Montserrat"/>
              </a:rPr>
              <a:t>Nota metodológica </a:t>
            </a:r>
            <a:endParaRPr sz="1100">
              <a:latin typeface="Montserrat"/>
              <a:ea typeface="Montserrat"/>
              <a:cs typeface="Montserrat"/>
              <a:sym typeface="Montserrat"/>
            </a:endParaRPr>
          </a:p>
          <a:p>
            <a:pPr indent="0" lvl="0" marL="0" rtl="0" algn="l">
              <a:lnSpc>
                <a:spcPct val="115000"/>
              </a:lnSpc>
              <a:spcBef>
                <a:spcPts val="300"/>
              </a:spcBef>
              <a:spcAft>
                <a:spcPts val="0"/>
              </a:spcAft>
              <a:buClr>
                <a:schemeClr val="dk1"/>
              </a:buClr>
              <a:buSzPts val="1100"/>
              <a:buFont typeface="Arial"/>
              <a:buNone/>
            </a:pPr>
            <a:r>
              <a:rPr lang="en" sz="1100">
                <a:latin typeface="Montserrat"/>
                <a:ea typeface="Montserrat"/>
                <a:cs typeface="Montserrat"/>
                <a:sym typeface="Montserrat"/>
              </a:rPr>
              <a:t>Se generaron seis grupos de mapas relacionados al tiempo de atención a personas con síntomas de COVID-19. Las variables que se muestran en los mapas corresponden al promedio de días entre:</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Fecha de síntomas y fecha de ingreso</a:t>
            </a:r>
            <a:endParaRPr sz="1100">
              <a:latin typeface="Montserrat"/>
              <a:ea typeface="Montserrat"/>
              <a:cs typeface="Montserrat"/>
              <a:sym typeface="Montserrat"/>
            </a:endParaRPr>
          </a:p>
          <a:p>
            <a:pPr indent="-298450" lvl="1" marL="914400" rtl="0" algn="l">
              <a:lnSpc>
                <a:spcPct val="115000"/>
              </a:lnSpc>
              <a:spcBef>
                <a:spcPts val="0"/>
              </a:spcBef>
              <a:spcAft>
                <a:spcPts val="0"/>
              </a:spcAft>
              <a:buSzPts val="1100"/>
              <a:buFont typeface="Montserrat"/>
              <a:buChar char="–"/>
            </a:pPr>
            <a:r>
              <a:rPr lang="en" sz="1100">
                <a:latin typeface="Montserrat"/>
                <a:ea typeface="Montserrat"/>
                <a:cs typeface="Montserrat"/>
                <a:sym typeface="Montserrat"/>
              </a:rPr>
              <a:t>T</a:t>
            </a:r>
            <a:r>
              <a:rPr lang="en" sz="1100">
                <a:latin typeface="Montserrat"/>
                <a:ea typeface="Montserrat"/>
                <a:cs typeface="Montserrat"/>
                <a:sym typeface="Montserrat"/>
              </a:rPr>
              <a:t>odos los pacientes que presentaron síntomas de COVID-19</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Fecha de ingreso y fecha de resultados</a:t>
            </a:r>
            <a:endParaRPr sz="1100">
              <a:latin typeface="Montserrat"/>
              <a:ea typeface="Montserrat"/>
              <a:cs typeface="Montserrat"/>
              <a:sym typeface="Montserrat"/>
            </a:endParaRPr>
          </a:p>
          <a:p>
            <a:pPr indent="-298450" lvl="1" marL="914400" rtl="0" algn="l">
              <a:lnSpc>
                <a:spcPct val="115000"/>
              </a:lnSpc>
              <a:spcBef>
                <a:spcPts val="0"/>
              </a:spcBef>
              <a:spcAft>
                <a:spcPts val="0"/>
              </a:spcAft>
              <a:buSzPts val="1100"/>
              <a:buFont typeface="Montserrat"/>
              <a:buChar char="–"/>
            </a:pPr>
            <a:r>
              <a:rPr lang="en" sz="1100">
                <a:latin typeface="Montserrat"/>
                <a:ea typeface="Montserrat"/>
                <a:cs typeface="Montserrat"/>
                <a:sym typeface="Montserrat"/>
              </a:rPr>
              <a:t>Todos los pacientes que presentaron síntomas de COVID-19  con fecha de resultados</a:t>
            </a:r>
            <a:endParaRPr sz="1100">
              <a:latin typeface="Montserrat"/>
              <a:ea typeface="Montserrat"/>
              <a:cs typeface="Montserrat"/>
              <a:sym typeface="Montserrat"/>
            </a:endParaRPr>
          </a:p>
          <a:p>
            <a:pPr indent="-298450" lvl="1" marL="914400" rtl="0" algn="l">
              <a:lnSpc>
                <a:spcPct val="115000"/>
              </a:lnSpc>
              <a:spcBef>
                <a:spcPts val="0"/>
              </a:spcBef>
              <a:spcAft>
                <a:spcPts val="0"/>
              </a:spcAft>
              <a:buSzPts val="1100"/>
              <a:buFont typeface="Montserrat"/>
              <a:buChar char="–"/>
            </a:pPr>
            <a:r>
              <a:rPr lang="en" sz="1100">
                <a:latin typeface="Montserrat"/>
                <a:ea typeface="Montserrat"/>
                <a:cs typeface="Montserrat"/>
                <a:sym typeface="Montserrat"/>
              </a:rPr>
              <a:t>Pacientes positivos a COVID-19 ambulatorios con fecha de resultados</a:t>
            </a:r>
            <a:endParaRPr sz="1100">
              <a:latin typeface="Montserrat"/>
              <a:ea typeface="Montserrat"/>
              <a:cs typeface="Montserrat"/>
              <a:sym typeface="Montserrat"/>
            </a:endParaRPr>
          </a:p>
          <a:p>
            <a:pPr indent="-298450" lvl="1" marL="914400" rtl="0" algn="l">
              <a:lnSpc>
                <a:spcPct val="115000"/>
              </a:lnSpc>
              <a:spcBef>
                <a:spcPts val="0"/>
              </a:spcBef>
              <a:spcAft>
                <a:spcPts val="0"/>
              </a:spcAft>
              <a:buSzPts val="1100"/>
              <a:buFont typeface="Montserrat"/>
              <a:buChar char="–"/>
            </a:pPr>
            <a:r>
              <a:rPr lang="en" sz="1100">
                <a:latin typeface="Montserrat"/>
                <a:ea typeface="Montserrat"/>
                <a:cs typeface="Montserrat"/>
                <a:sym typeface="Montserrat"/>
              </a:rPr>
              <a:t>Pacientes positivos a COVID-19 hospitalizados con fecha de resultados</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Fecha de ingreso y fecha de alta</a:t>
            </a:r>
            <a:endParaRPr sz="1100">
              <a:latin typeface="Montserrat"/>
              <a:ea typeface="Montserrat"/>
              <a:cs typeface="Montserrat"/>
              <a:sym typeface="Montserrat"/>
            </a:endParaRPr>
          </a:p>
          <a:p>
            <a:pPr indent="-298450" lvl="1" marL="914400" rtl="0" algn="l">
              <a:lnSpc>
                <a:spcPct val="115000"/>
              </a:lnSpc>
              <a:spcBef>
                <a:spcPts val="0"/>
              </a:spcBef>
              <a:spcAft>
                <a:spcPts val="0"/>
              </a:spcAft>
              <a:buSzPts val="1100"/>
              <a:buFont typeface="Montserrat"/>
              <a:buChar char="–"/>
            </a:pPr>
            <a:r>
              <a:rPr lang="en" sz="1100">
                <a:latin typeface="Montserrat"/>
                <a:ea typeface="Montserrat"/>
                <a:cs typeface="Montserrat"/>
                <a:sym typeface="Montserrat"/>
              </a:rPr>
              <a:t>Pacientes positivos a COVID-19 hospitalizados</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Fecha de ingreso  y fecha de defunción</a:t>
            </a:r>
            <a:endParaRPr sz="1100">
              <a:latin typeface="Montserrat"/>
              <a:ea typeface="Montserrat"/>
              <a:cs typeface="Montserrat"/>
              <a:sym typeface="Montserrat"/>
            </a:endParaRPr>
          </a:p>
          <a:p>
            <a:pPr indent="-298450" lvl="1" marL="914400" rtl="0" algn="l">
              <a:lnSpc>
                <a:spcPct val="115000"/>
              </a:lnSpc>
              <a:spcBef>
                <a:spcPts val="0"/>
              </a:spcBef>
              <a:spcAft>
                <a:spcPts val="0"/>
              </a:spcAft>
              <a:buSzPts val="1100"/>
              <a:buFont typeface="Montserrat"/>
              <a:buChar char="–"/>
            </a:pPr>
            <a:r>
              <a:rPr lang="en" sz="1100">
                <a:latin typeface="Montserrat"/>
                <a:ea typeface="Montserrat"/>
                <a:cs typeface="Montserrat"/>
                <a:sym typeface="Montserrat"/>
              </a:rPr>
              <a:t>Pacientes positivos a COVID-19 que fallecieron</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Fecha de resultados y fecha de alta</a:t>
            </a:r>
            <a:endParaRPr sz="1100">
              <a:latin typeface="Montserrat"/>
              <a:ea typeface="Montserrat"/>
              <a:cs typeface="Montserrat"/>
              <a:sym typeface="Montserrat"/>
            </a:endParaRPr>
          </a:p>
          <a:p>
            <a:pPr indent="-298450" lvl="1" marL="914400" rtl="0" algn="l">
              <a:lnSpc>
                <a:spcPct val="115000"/>
              </a:lnSpc>
              <a:spcBef>
                <a:spcPts val="0"/>
              </a:spcBef>
              <a:spcAft>
                <a:spcPts val="0"/>
              </a:spcAft>
              <a:buSzPts val="1100"/>
              <a:buFont typeface="Montserrat"/>
              <a:buChar char="–"/>
            </a:pPr>
            <a:r>
              <a:rPr lang="en" sz="1100">
                <a:latin typeface="Montserrat"/>
                <a:ea typeface="Montserrat"/>
                <a:cs typeface="Montserrat"/>
                <a:sym typeface="Montserrat"/>
              </a:rPr>
              <a:t>Pacientes positivos a COVID-19 hospitalizados con fecha de resultados</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Fecha de resultados y fecha de defunción</a:t>
            </a:r>
            <a:endParaRPr sz="1100">
              <a:latin typeface="Montserrat"/>
              <a:ea typeface="Montserrat"/>
              <a:cs typeface="Montserrat"/>
              <a:sym typeface="Montserrat"/>
            </a:endParaRPr>
          </a:p>
          <a:p>
            <a:pPr indent="-298450" lvl="1" marL="914400" rtl="0" algn="l">
              <a:lnSpc>
                <a:spcPct val="115000"/>
              </a:lnSpc>
              <a:spcBef>
                <a:spcPts val="0"/>
              </a:spcBef>
              <a:spcAft>
                <a:spcPts val="0"/>
              </a:spcAft>
              <a:buSzPts val="1100"/>
              <a:buFont typeface="Montserrat"/>
              <a:buChar char="–"/>
            </a:pPr>
            <a:r>
              <a:rPr lang="en" sz="1100">
                <a:latin typeface="Montserrat"/>
                <a:ea typeface="Montserrat"/>
                <a:cs typeface="Montserrat"/>
                <a:sym typeface="Montserrat"/>
              </a:rPr>
              <a:t>Pacientes positivos a COVID-19 con fecha de resultados que fallecieron</a:t>
            </a:r>
            <a:endParaRPr sz="1100">
              <a:latin typeface="Montserrat"/>
              <a:ea typeface="Montserrat"/>
              <a:cs typeface="Montserrat"/>
              <a:sym typeface="Montserrat"/>
            </a:endParaRPr>
          </a:p>
          <a:p>
            <a:pPr indent="0" lvl="0" marL="0" rtl="0" algn="l">
              <a:lnSpc>
                <a:spcPct val="115000"/>
              </a:lnSpc>
              <a:spcBef>
                <a:spcPts val="0"/>
              </a:spcBef>
              <a:spcAft>
                <a:spcPts val="0"/>
              </a:spcAft>
              <a:buSzPts val="3200"/>
              <a:buNone/>
            </a:pPr>
            <a:r>
              <a:t/>
            </a:r>
            <a:endParaRPr sz="1100">
              <a:latin typeface="Montserrat"/>
              <a:ea typeface="Montserrat"/>
              <a:cs typeface="Montserrat"/>
              <a:sym typeface="Montserrat"/>
            </a:endParaRPr>
          </a:p>
          <a:p>
            <a:pPr indent="0" lvl="0" marL="0" rtl="0" algn="l">
              <a:lnSpc>
                <a:spcPct val="115000"/>
              </a:lnSpc>
              <a:spcBef>
                <a:spcPts val="0"/>
              </a:spcBef>
              <a:spcAft>
                <a:spcPts val="0"/>
              </a:spcAft>
              <a:buSzPts val="3200"/>
              <a:buNone/>
            </a:pPr>
            <a:r>
              <a:t/>
            </a:r>
            <a:endParaRPr sz="1100">
              <a:latin typeface="Montserrat"/>
              <a:ea typeface="Montserrat"/>
              <a:cs typeface="Montserrat"/>
              <a:sym typeface="Montserrat"/>
            </a:endParaRPr>
          </a:p>
          <a:p>
            <a:pPr indent="0" lvl="0" marL="0" rtl="0" algn="l">
              <a:lnSpc>
                <a:spcPct val="115000"/>
              </a:lnSpc>
              <a:spcBef>
                <a:spcPts val="0"/>
              </a:spcBef>
              <a:spcAft>
                <a:spcPts val="0"/>
              </a:spcAft>
              <a:buSzPts val="3200"/>
              <a:buNone/>
            </a:pPr>
            <a:r>
              <a:t/>
            </a:r>
            <a:endParaRPr sz="1100">
              <a:latin typeface="Montserrat"/>
              <a:ea typeface="Montserrat"/>
              <a:cs typeface="Montserrat"/>
              <a:sym typeface="Montserrat"/>
            </a:endParaRPr>
          </a:p>
          <a:p>
            <a:pPr indent="0" lvl="0" marL="0" rtl="0" algn="l">
              <a:lnSpc>
                <a:spcPct val="115000"/>
              </a:lnSpc>
              <a:spcBef>
                <a:spcPts val="0"/>
              </a:spcBef>
              <a:spcAft>
                <a:spcPts val="0"/>
              </a:spcAft>
              <a:buSzPts val="3200"/>
              <a:buNone/>
            </a:pPr>
            <a:r>
              <a:t/>
            </a:r>
            <a:endParaRPr sz="1100">
              <a:latin typeface="Montserrat"/>
              <a:ea typeface="Montserrat"/>
              <a:cs typeface="Montserrat"/>
              <a:sym typeface="Montserrat"/>
            </a:endParaRPr>
          </a:p>
          <a:p>
            <a:pPr indent="0" lvl="0" marL="0" rtl="0" algn="l">
              <a:lnSpc>
                <a:spcPct val="115000"/>
              </a:lnSpc>
              <a:spcBef>
                <a:spcPts val="0"/>
              </a:spcBef>
              <a:spcAft>
                <a:spcPts val="0"/>
              </a:spcAft>
              <a:buSzPts val="3200"/>
              <a:buNone/>
            </a:pPr>
            <a:r>
              <a:t/>
            </a:r>
            <a:endParaRPr sz="1100">
              <a:latin typeface="Montserrat"/>
              <a:ea typeface="Montserrat"/>
              <a:cs typeface="Montserrat"/>
              <a:sym typeface="Montserrat"/>
            </a:endParaRPr>
          </a:p>
          <a:p>
            <a:pPr indent="0" lvl="0" marL="0" rtl="0" algn="l">
              <a:lnSpc>
                <a:spcPct val="115000"/>
              </a:lnSpc>
              <a:spcBef>
                <a:spcPts val="0"/>
              </a:spcBef>
              <a:spcAft>
                <a:spcPts val="0"/>
              </a:spcAft>
              <a:buClr>
                <a:schemeClr val="dk1"/>
              </a:buClr>
              <a:buSzPts val="1100"/>
              <a:buFont typeface="Arial"/>
              <a:buNone/>
            </a:pPr>
            <a:r>
              <a:t/>
            </a:r>
            <a:endParaRPr sz="1100">
              <a:latin typeface="Montserrat"/>
              <a:ea typeface="Montserrat"/>
              <a:cs typeface="Montserrat"/>
              <a:sym typeface="Montserrat"/>
            </a:endParaRPr>
          </a:p>
          <a:p>
            <a:pPr indent="0" lvl="0" marL="0" rtl="0" algn="l">
              <a:lnSpc>
                <a:spcPct val="115000"/>
              </a:lnSpc>
              <a:spcBef>
                <a:spcPts val="0"/>
              </a:spcBef>
              <a:spcAft>
                <a:spcPts val="0"/>
              </a:spcAft>
              <a:buSzPts val="3200"/>
              <a:buNone/>
            </a:pPr>
            <a:r>
              <a:t/>
            </a:r>
            <a:endParaRPr sz="2600">
              <a:latin typeface="Montserrat"/>
              <a:ea typeface="Montserrat"/>
              <a:cs typeface="Montserrat"/>
              <a:sym typeface="Montserra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17"/>
          <p:cNvSpPr txBox="1"/>
          <p:nvPr>
            <p:ph idx="1" type="body"/>
          </p:nvPr>
        </p:nvSpPr>
        <p:spPr>
          <a:xfrm>
            <a:off x="0" y="877825"/>
            <a:ext cx="9144000" cy="4265700"/>
          </a:xfrm>
          <a:prstGeom prst="rect">
            <a:avLst/>
          </a:prstGeom>
          <a:noFill/>
          <a:ln>
            <a:noFill/>
          </a:ln>
        </p:spPr>
        <p:txBody>
          <a:bodyPr anchorCtr="0" anchor="t" bIns="91425" lIns="400050" spcFirstLastPara="1" rIns="457200" wrap="square" tIns="91425">
            <a:noAutofit/>
          </a:bodyPr>
          <a:lstStyle/>
          <a:p>
            <a:pPr indent="0" lvl="0" marL="0" rtl="0" algn="l">
              <a:lnSpc>
                <a:spcPct val="115000"/>
              </a:lnSpc>
              <a:spcBef>
                <a:spcPts val="0"/>
              </a:spcBef>
              <a:spcAft>
                <a:spcPts val="0"/>
              </a:spcAft>
              <a:buSzPts val="3200"/>
              <a:buNone/>
            </a:pPr>
            <a:r>
              <a:rPr lang="en" sz="2600">
                <a:latin typeface="Montserrat"/>
                <a:ea typeface="Montserrat"/>
                <a:cs typeface="Montserrat"/>
                <a:sym typeface="Montserrat"/>
              </a:rPr>
              <a:t>Nota metodológica </a:t>
            </a:r>
            <a:endParaRPr sz="2600">
              <a:latin typeface="Montserrat"/>
              <a:ea typeface="Montserrat"/>
              <a:cs typeface="Montserrat"/>
              <a:sym typeface="Montserrat"/>
            </a:endParaRPr>
          </a:p>
          <a:p>
            <a:pPr indent="0" lvl="0" marL="0" rtl="0" algn="l">
              <a:lnSpc>
                <a:spcPct val="115000"/>
              </a:lnSpc>
              <a:spcBef>
                <a:spcPts val="0"/>
              </a:spcBef>
              <a:spcAft>
                <a:spcPts val="0"/>
              </a:spcAft>
              <a:buSzPts val="3200"/>
              <a:buNone/>
            </a:pPr>
            <a:r>
              <a:rPr lang="en" sz="1100">
                <a:latin typeface="Montserrat"/>
                <a:ea typeface="Montserrat"/>
                <a:cs typeface="Montserrat"/>
                <a:sym typeface="Montserrat"/>
              </a:rPr>
              <a:t>Cuando los municipios tienen menos de tres casos en la agrupación correspondiente (ambulatorios, hospitalizados, defunciones o positivos) se asignó el promedio de la jurisdicción sanitaria a la que pertenece el municipio con el fin de establecer un parámetro que </a:t>
            </a:r>
            <a:r>
              <a:rPr lang="en" sz="1100">
                <a:latin typeface="Montserrat"/>
                <a:ea typeface="Montserrat"/>
                <a:cs typeface="Montserrat"/>
                <a:sym typeface="Montserrat"/>
              </a:rPr>
              <a:t>evalúe</a:t>
            </a:r>
            <a:r>
              <a:rPr lang="en" sz="1100">
                <a:latin typeface="Montserrat"/>
                <a:ea typeface="Montserrat"/>
                <a:cs typeface="Montserrat"/>
                <a:sym typeface="Montserrat"/>
              </a:rPr>
              <a:t> a los municipios con pocos casos.</a:t>
            </a:r>
            <a:endParaRPr sz="1100">
              <a:latin typeface="Montserrat"/>
              <a:ea typeface="Montserrat"/>
              <a:cs typeface="Montserrat"/>
              <a:sym typeface="Montserrat"/>
            </a:endParaRPr>
          </a:p>
          <a:p>
            <a:pPr indent="0" lvl="0" marL="0" rtl="0" algn="l">
              <a:lnSpc>
                <a:spcPct val="115000"/>
              </a:lnSpc>
              <a:spcBef>
                <a:spcPts val="0"/>
              </a:spcBef>
              <a:spcAft>
                <a:spcPts val="0"/>
              </a:spcAft>
              <a:buSzPts val="3200"/>
              <a:buNone/>
            </a:pPr>
            <a:r>
              <a:t/>
            </a:r>
            <a:endParaRPr sz="1100">
              <a:latin typeface="Montserrat"/>
              <a:ea typeface="Montserrat"/>
              <a:cs typeface="Montserrat"/>
              <a:sym typeface="Montserrat"/>
            </a:endParaRPr>
          </a:p>
          <a:p>
            <a:pPr indent="0" lvl="0" marL="0" rtl="0" algn="l">
              <a:lnSpc>
                <a:spcPct val="115000"/>
              </a:lnSpc>
              <a:spcBef>
                <a:spcPts val="0"/>
              </a:spcBef>
              <a:spcAft>
                <a:spcPts val="0"/>
              </a:spcAft>
              <a:buSzPts val="3200"/>
              <a:buNone/>
            </a:pPr>
            <a:r>
              <a:rPr lang="en" sz="1100">
                <a:latin typeface="Montserrat"/>
                <a:ea typeface="Montserrat"/>
                <a:cs typeface="Montserrat"/>
                <a:sym typeface="Montserrat"/>
              </a:rPr>
              <a:t>Actualmente las bases de datos no cuentan con fecha de alta de los pacientes, por lo tanto la fecha de alta es inferida de acuerdo con los tiempos propuestos por el modelo AMA</a:t>
            </a:r>
            <a:r>
              <a:rPr baseline="30000" lang="en" sz="1100">
                <a:latin typeface="Montserrat"/>
                <a:ea typeface="Montserrat"/>
                <a:cs typeface="Montserrat"/>
                <a:sym typeface="Montserrat"/>
              </a:rPr>
              <a:t>3</a:t>
            </a:r>
            <a:r>
              <a:rPr lang="en" sz="1100">
                <a:latin typeface="Montserrat"/>
                <a:ea typeface="Montserrat"/>
                <a:cs typeface="Montserrat"/>
                <a:sym typeface="Montserrat"/>
              </a:rPr>
              <a:t>:</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romanUcPeriod"/>
            </a:pPr>
            <a:r>
              <a:rPr lang="en" sz="1100">
                <a:latin typeface="Montserrat"/>
                <a:ea typeface="Montserrat"/>
                <a:cs typeface="Montserrat"/>
                <a:sym typeface="Montserrat"/>
              </a:rPr>
              <a:t>Si el paciente es ambulatorio, significa que no requiere de hospitalización y por lo tanto su fecha de alta es igual a su fecha de ingreso.</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romanUcPeriod"/>
            </a:pPr>
            <a:r>
              <a:rPr lang="en" sz="1100">
                <a:latin typeface="Montserrat"/>
                <a:ea typeface="Montserrat"/>
                <a:cs typeface="Montserrat"/>
                <a:sym typeface="Montserrat"/>
              </a:rPr>
              <a:t>Si el paciente es hospitalizado pero no fue intubado o requirió de cuidados intensivos su fecha de alta es diez días después de su fecha de ingreso.</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romanUcPeriod"/>
            </a:pPr>
            <a:r>
              <a:rPr lang="en" sz="1100">
                <a:latin typeface="Montserrat"/>
                <a:ea typeface="Montserrat"/>
                <a:cs typeface="Montserrat"/>
                <a:sym typeface="Montserrat"/>
              </a:rPr>
              <a:t>Si el paciente fue hospitalizado y fue intubado o requirió de cuidados intensivos  su fecha de alta es dieciséis días después de su fecha de ingreso.</a:t>
            </a:r>
            <a:endParaRPr sz="1100">
              <a:latin typeface="Montserrat"/>
              <a:ea typeface="Montserrat"/>
              <a:cs typeface="Montserrat"/>
              <a:sym typeface="Montserrat"/>
            </a:endParaRPr>
          </a:p>
          <a:p>
            <a:pPr indent="0" lvl="0" marL="0" rtl="0" algn="l">
              <a:lnSpc>
                <a:spcPct val="115000"/>
              </a:lnSpc>
              <a:spcBef>
                <a:spcPts val="0"/>
              </a:spcBef>
              <a:spcAft>
                <a:spcPts val="0"/>
              </a:spcAft>
              <a:buSzPts val="3200"/>
              <a:buNone/>
            </a:pPr>
            <a:r>
              <a:t/>
            </a:r>
            <a:endParaRPr sz="1100">
              <a:latin typeface="Montserrat"/>
              <a:ea typeface="Montserrat"/>
              <a:cs typeface="Montserrat"/>
              <a:sym typeface="Montserrat"/>
            </a:endParaRPr>
          </a:p>
          <a:p>
            <a:pPr indent="0" lvl="0" marL="0" rtl="0" algn="l">
              <a:lnSpc>
                <a:spcPct val="115000"/>
              </a:lnSpc>
              <a:spcBef>
                <a:spcPts val="0"/>
              </a:spcBef>
              <a:spcAft>
                <a:spcPts val="0"/>
              </a:spcAft>
              <a:buSzPts val="3200"/>
              <a:buNone/>
            </a:pPr>
            <a:r>
              <a:rPr b="1" lang="en" sz="1100">
                <a:latin typeface="Montserrat"/>
                <a:ea typeface="Montserrat"/>
                <a:cs typeface="Montserrat"/>
                <a:sym typeface="Montserrat"/>
              </a:rPr>
              <a:t>FUENTES</a:t>
            </a:r>
            <a:endParaRPr b="1" sz="1100">
              <a:latin typeface="Montserrat"/>
              <a:ea typeface="Montserrat"/>
              <a:cs typeface="Montserrat"/>
              <a:sym typeface="Montserrat"/>
            </a:endParaRPr>
          </a:p>
          <a:p>
            <a:pPr indent="0" lvl="0" marL="0" rtl="0" algn="l">
              <a:lnSpc>
                <a:spcPct val="115000"/>
              </a:lnSpc>
              <a:spcBef>
                <a:spcPts val="0"/>
              </a:spcBef>
              <a:spcAft>
                <a:spcPts val="0"/>
              </a:spcAft>
              <a:buSzPts val="3200"/>
              <a:buNone/>
            </a:pPr>
            <a:r>
              <a:rPr lang="en" sz="1100">
                <a:latin typeface="Montserrat"/>
                <a:ea typeface="Montserrat"/>
                <a:cs typeface="Montserrat"/>
                <a:sym typeface="Montserrat"/>
              </a:rPr>
              <a:t>Los datos relativos a pacientes COVID son obtenidos del archivo "</a:t>
            </a:r>
            <a:r>
              <a:rPr lang="en" sz="1100">
                <a:latin typeface="Montserrat"/>
                <a:ea typeface="Montserrat"/>
                <a:cs typeface="Montserrat"/>
                <a:sym typeface="Montserrat"/>
              </a:rPr>
              <a:t>211027</a:t>
            </a:r>
            <a:r>
              <a:rPr lang="en" sz="1100">
                <a:latin typeface="Montserrat"/>
                <a:ea typeface="Montserrat"/>
                <a:cs typeface="Montserrat"/>
                <a:sym typeface="Montserrat"/>
              </a:rPr>
              <a:t>COVID19MEXICOTOT" de la Dirección General de Epidemiología de la Secretaría de Salud. Los datos de las jurisdicciones sanitarias fueron generados con base en el archivo CLUES 2020 “ESTABLECIMIENTO_SALUD_202008”.</a:t>
            </a:r>
            <a:endParaRPr sz="1100">
              <a:latin typeface="Montserrat"/>
              <a:ea typeface="Montserrat"/>
              <a:cs typeface="Montserrat"/>
              <a:sym typeface="Montserrat"/>
            </a:endParaRPr>
          </a:p>
          <a:p>
            <a:pPr indent="0" lvl="0" marL="0" rtl="0" algn="l">
              <a:lnSpc>
                <a:spcPct val="115000"/>
              </a:lnSpc>
              <a:spcBef>
                <a:spcPts val="300"/>
              </a:spcBef>
              <a:spcAft>
                <a:spcPts val="0"/>
              </a:spcAft>
              <a:buNone/>
            </a:pPr>
            <a:r>
              <a:t/>
            </a:r>
            <a:endParaRPr sz="600">
              <a:latin typeface="Montserrat"/>
              <a:ea typeface="Montserrat"/>
              <a:cs typeface="Montserrat"/>
              <a:sym typeface="Montserrat"/>
            </a:endParaRPr>
          </a:p>
          <a:p>
            <a:pPr indent="-266700" lvl="0" marL="457200" rtl="0" algn="l">
              <a:lnSpc>
                <a:spcPct val="115000"/>
              </a:lnSpc>
              <a:spcBef>
                <a:spcPts val="300"/>
              </a:spcBef>
              <a:spcAft>
                <a:spcPts val="0"/>
              </a:spcAft>
              <a:buSzPts val="600"/>
              <a:buFont typeface="Montserrat"/>
              <a:buAutoNum type="arabicPeriod" startAt="3"/>
            </a:pPr>
            <a:r>
              <a:rPr lang="en" sz="600">
                <a:latin typeface="Montserrat"/>
                <a:ea typeface="Montserrat"/>
                <a:cs typeface="Montserrat"/>
                <a:sym typeface="Montserrat"/>
              </a:rPr>
              <a:t> </a:t>
            </a:r>
            <a:r>
              <a:rPr lang="en" sz="600">
                <a:solidFill>
                  <a:srgbClr val="000000"/>
                </a:solidFill>
                <a:uFill>
                  <a:noFill/>
                </a:uFill>
                <a:latin typeface="Montserrat"/>
                <a:ea typeface="Montserrat"/>
                <a:cs typeface="Montserrat"/>
                <a:sym typeface="Montserrat"/>
                <a:hlinkClick r:id="rId3">
                  <a:extLst>
                    <a:ext uri="{A12FA001-AC4F-418D-AE19-62706E023703}">
                      <ahyp:hlinkClr val="tx"/>
                    </a:ext>
                  </a:extLst>
                </a:hlinkClick>
              </a:rPr>
              <a:t>Marcos A. Capistran</a:t>
            </a:r>
            <a:r>
              <a:rPr lang="en" sz="600">
                <a:solidFill>
                  <a:srgbClr val="000000"/>
                </a:solidFill>
                <a:latin typeface="Montserrat"/>
                <a:ea typeface="Montserrat"/>
                <a:cs typeface="Montserrat"/>
                <a:sym typeface="Montserrat"/>
              </a:rPr>
              <a:t>,</a:t>
            </a:r>
            <a:r>
              <a:rPr lang="en" sz="600">
                <a:solidFill>
                  <a:srgbClr val="000000"/>
                </a:solidFill>
                <a:uFill>
                  <a:noFill/>
                </a:uFill>
                <a:latin typeface="Montserrat"/>
                <a:ea typeface="Montserrat"/>
                <a:cs typeface="Montserrat"/>
                <a:sym typeface="Montserrat"/>
                <a:hlinkClick r:id="rId4">
                  <a:extLst>
                    <a:ext uri="{A12FA001-AC4F-418D-AE19-62706E023703}">
                      <ahyp:hlinkClr val="tx"/>
                    </a:ext>
                  </a:extLst>
                </a:hlinkClick>
              </a:rPr>
              <a:t> Antonio Capella</a:t>
            </a:r>
            <a:r>
              <a:rPr lang="en" sz="600">
                <a:solidFill>
                  <a:srgbClr val="000000"/>
                </a:solidFill>
                <a:latin typeface="Montserrat"/>
                <a:ea typeface="Montserrat"/>
                <a:cs typeface="Montserrat"/>
                <a:sym typeface="Montserrat"/>
              </a:rPr>
              <a:t>,</a:t>
            </a:r>
            <a:r>
              <a:rPr lang="en" sz="600">
                <a:solidFill>
                  <a:srgbClr val="000000"/>
                </a:solidFill>
                <a:uFill>
                  <a:noFill/>
                </a:uFill>
                <a:latin typeface="Montserrat"/>
                <a:ea typeface="Montserrat"/>
                <a:cs typeface="Montserrat"/>
                <a:sym typeface="Montserrat"/>
                <a:hlinkClick r:id="rId5">
                  <a:extLst>
                    <a:ext uri="{A12FA001-AC4F-418D-AE19-62706E023703}">
                      <ahyp:hlinkClr val="tx"/>
                    </a:ext>
                  </a:extLst>
                </a:hlinkClick>
              </a:rPr>
              <a:t> J. Andres Christen</a:t>
            </a:r>
            <a:r>
              <a:rPr lang="en" sz="600">
                <a:solidFill>
                  <a:srgbClr val="000000"/>
                </a:solidFill>
                <a:latin typeface="Montserrat"/>
                <a:ea typeface="Montserrat"/>
                <a:cs typeface="Montserrat"/>
                <a:sym typeface="Montserrat"/>
              </a:rPr>
              <a:t> </a:t>
            </a:r>
            <a:r>
              <a:rPr lang="en" sz="600">
                <a:solidFill>
                  <a:srgbClr val="000000"/>
                </a:solidFill>
                <a:latin typeface="Montserrat"/>
                <a:ea typeface="Montserrat"/>
                <a:cs typeface="Montserrat"/>
                <a:sym typeface="Montserrat"/>
              </a:rPr>
              <a:t>(</a:t>
            </a:r>
            <a:r>
              <a:rPr lang="en" sz="600">
                <a:latin typeface="Montserrat"/>
                <a:ea typeface="Montserrat"/>
                <a:cs typeface="Montserrat"/>
                <a:sym typeface="Montserrat"/>
              </a:rPr>
              <a:t>2020). Forecasting hospital demand during COVID-19 pandemic outbreaks, 21-25.</a:t>
            </a:r>
            <a:endParaRPr sz="1100">
              <a:latin typeface="Montserrat"/>
              <a:ea typeface="Montserrat"/>
              <a:cs typeface="Montserrat"/>
              <a:sym typeface="Montserra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18"/>
          <p:cNvSpPr txBox="1"/>
          <p:nvPr/>
        </p:nvSpPr>
        <p:spPr>
          <a:xfrm>
            <a:off x="226000" y="1119725"/>
            <a:ext cx="8628300" cy="399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Arial"/>
              <a:buNone/>
            </a:pPr>
            <a:r>
              <a:rPr i="0" lang="en" sz="2600" u="none" cap="none" strike="noStrike">
                <a:latin typeface="Montserrat"/>
                <a:ea typeface="Montserrat"/>
                <a:cs typeface="Montserrat"/>
                <a:sym typeface="Montserrat"/>
              </a:rPr>
              <a:t>Resultados - Parte I</a:t>
            </a:r>
            <a:endParaRPr i="0" sz="2600" u="none" cap="none" strike="noStrike">
              <a:latin typeface="Montserrat"/>
              <a:ea typeface="Montserrat"/>
              <a:cs typeface="Montserrat"/>
              <a:sym typeface="Montserrat"/>
            </a:endParaRPr>
          </a:p>
        </p:txBody>
      </p:sp>
      <p:sp>
        <p:nvSpPr>
          <p:cNvPr id="113" name="Google Shape;113;p18"/>
          <p:cNvSpPr txBox="1"/>
          <p:nvPr>
            <p:ph idx="4294967295" type="body"/>
          </p:nvPr>
        </p:nvSpPr>
        <p:spPr>
          <a:xfrm>
            <a:off x="0" y="1746850"/>
            <a:ext cx="9144000" cy="3396900"/>
          </a:xfrm>
          <a:prstGeom prst="rect">
            <a:avLst/>
          </a:prstGeom>
          <a:noFill/>
          <a:ln>
            <a:noFill/>
          </a:ln>
        </p:spPr>
        <p:txBody>
          <a:bodyPr anchorCtr="0" anchor="t" bIns="91425" lIns="400050" spcFirstLastPara="1" rIns="457200" wrap="square" tIns="91425">
            <a:noAutofit/>
          </a:bodyPr>
          <a:lstStyle/>
          <a:p>
            <a:pPr indent="0" lvl="0" marL="0" rtl="0" algn="l">
              <a:lnSpc>
                <a:spcPct val="115000"/>
              </a:lnSpc>
              <a:spcBef>
                <a:spcPts val="300"/>
              </a:spcBef>
              <a:spcAft>
                <a:spcPts val="0"/>
              </a:spcAft>
              <a:buClr>
                <a:schemeClr val="dk1"/>
              </a:buClr>
              <a:buSzPts val="1100"/>
              <a:buFont typeface="Arial"/>
              <a:buNone/>
            </a:pPr>
            <a:r>
              <a:rPr lang="en" sz="1100">
                <a:latin typeface="Montserrat"/>
                <a:ea typeface="Montserrat"/>
                <a:cs typeface="Montserrat"/>
                <a:sym typeface="Montserrat"/>
              </a:rPr>
              <a:t>Conformada por 6 grupos con dos variantes de escala: cortes naturales y cuantiles, en ellos se representa el tiempo promedio entre las siguientes fechas:</a:t>
            </a:r>
            <a:endParaRPr sz="1100">
              <a:latin typeface="Montserrat"/>
              <a:ea typeface="Montserrat"/>
              <a:cs typeface="Montserrat"/>
              <a:sym typeface="Montserrat"/>
            </a:endParaRPr>
          </a:p>
          <a:p>
            <a:pPr indent="-298450" lvl="0" marL="457200" rtl="0" algn="l">
              <a:lnSpc>
                <a:spcPct val="115000"/>
              </a:lnSpc>
              <a:spcBef>
                <a:spcPts val="1200"/>
              </a:spcBef>
              <a:spcAft>
                <a:spcPts val="0"/>
              </a:spcAft>
              <a:buSzPts val="1100"/>
              <a:buFont typeface="Montserrat"/>
              <a:buAutoNum type="arabicPeriod"/>
            </a:pPr>
            <a:r>
              <a:rPr lang="en" sz="1100">
                <a:latin typeface="Montserrat"/>
                <a:ea typeface="Montserrat"/>
                <a:cs typeface="Montserrat"/>
                <a:sym typeface="Montserrat"/>
              </a:rPr>
              <a:t>Síntomas e ingreso</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Ingreso y resultado</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Ingreso y alta</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Ingreso y defunción</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Resultado y alta</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Resultado y defunción</a:t>
            </a:r>
            <a:endParaRPr sz="1100">
              <a:latin typeface="Montserrat"/>
              <a:ea typeface="Montserrat"/>
              <a:cs typeface="Montserrat"/>
              <a:sym typeface="Montserra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19"/>
          <p:cNvSpPr txBox="1"/>
          <p:nvPr/>
        </p:nvSpPr>
        <p:spPr>
          <a:xfrm>
            <a:off x="0" y="83615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Montserrat Light"/>
                <a:ea typeface="Montserrat Light"/>
                <a:cs typeface="Montserrat Light"/>
                <a:sym typeface="Montserrat Light"/>
              </a:rPr>
              <a:t>1 - ACCESIBILIDAD HOSPITALARIA</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Montserrat SemiBold"/>
                <a:ea typeface="Montserrat SemiBold"/>
                <a:cs typeface="Montserrat SemiBold"/>
                <a:sym typeface="Montserrat SemiBold"/>
              </a:rPr>
              <a:t>(</a:t>
            </a:r>
            <a:r>
              <a:rPr b="0" i="0" lang="en" sz="1000" u="none" cap="none" strike="noStrike">
                <a:solidFill>
                  <a:srgbClr val="000000"/>
                </a:solidFill>
                <a:latin typeface="Montserrat SemiBold"/>
                <a:ea typeface="Montserrat SemiBold"/>
                <a:cs typeface="Montserrat SemiBold"/>
                <a:sym typeface="Montserrat SemiBold"/>
              </a:rPr>
              <a:t>escala: cortes naturales</a:t>
            </a:r>
            <a:r>
              <a:rPr b="0" i="0" lang="en" sz="1000" u="none" cap="none" strike="noStrike">
                <a:solidFill>
                  <a:srgbClr val="000000"/>
                </a:solidFill>
                <a:latin typeface="Montserrat SemiBold"/>
                <a:ea typeface="Montserrat SemiBold"/>
                <a:cs typeface="Montserrat SemiBold"/>
                <a:sym typeface="Montserrat SemiBold"/>
              </a:rPr>
              <a:t>)</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Se calcula a partir del</a:t>
            </a:r>
            <a:r>
              <a:rPr b="0" i="0" lang="en" sz="1100" u="none" cap="none" strike="noStrike">
                <a:solidFill>
                  <a:schemeClr val="dk1"/>
                </a:solidFill>
                <a:latin typeface="Montserrat"/>
                <a:ea typeface="Montserrat"/>
                <a:cs typeface="Montserrat"/>
                <a:sym typeface="Montserrat"/>
              </a:rPr>
              <a:t> número de días entre el inicio de síntomas y </a:t>
            </a:r>
            <a:r>
              <a:rPr lang="en" sz="1100">
                <a:solidFill>
                  <a:schemeClr val="dk1"/>
                </a:solidFill>
                <a:latin typeface="Montserrat"/>
                <a:ea typeface="Montserrat"/>
                <a:cs typeface="Montserrat"/>
                <a:sym typeface="Montserrat"/>
              </a:rPr>
              <a:t>el</a:t>
            </a:r>
            <a:r>
              <a:rPr b="0" i="0" lang="en" sz="1100" u="none" cap="none" strike="noStrike">
                <a:solidFill>
                  <a:schemeClr val="dk1"/>
                </a:solidFill>
                <a:latin typeface="Montserrat"/>
                <a:ea typeface="Montserrat"/>
                <a:cs typeface="Montserrat"/>
                <a:sym typeface="Montserrat"/>
              </a:rPr>
              <a:t> ingreso a una unidad médica para ser </a:t>
            </a:r>
            <a:r>
              <a:rPr lang="en" sz="1100">
                <a:solidFill>
                  <a:schemeClr val="dk1"/>
                </a:solidFill>
                <a:latin typeface="Montserrat"/>
                <a:ea typeface="Montserrat"/>
                <a:cs typeface="Montserrat"/>
                <a:sym typeface="Montserrat"/>
              </a:rPr>
              <a:t>evaluado</a:t>
            </a:r>
            <a:r>
              <a:rPr b="0" i="0" lang="en" sz="1100" u="none" cap="none" strike="noStrike">
                <a:solidFill>
                  <a:schemeClr val="dk1"/>
                </a:solidFill>
                <a:latin typeface="Montserrat"/>
                <a:ea typeface="Montserrat"/>
                <a:cs typeface="Montserrat"/>
                <a:sym typeface="Montserrat"/>
              </a:rPr>
              <a:t>. </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sz="11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Este indicador p</a:t>
            </a:r>
            <a:r>
              <a:rPr b="0" i="0" lang="en" sz="1100" u="none" cap="none" strike="noStrike">
                <a:solidFill>
                  <a:schemeClr val="dk1"/>
                </a:solidFill>
                <a:latin typeface="Montserrat"/>
                <a:ea typeface="Montserrat"/>
                <a:cs typeface="Montserrat"/>
                <a:sym typeface="Montserrat"/>
              </a:rPr>
              <a:t>ermite cuantificar la accesibilidad hospitalaria</a:t>
            </a:r>
            <a:r>
              <a:rPr lang="en" sz="1100">
                <a:solidFill>
                  <a:schemeClr val="dk1"/>
                </a:solidFill>
                <a:latin typeface="Montserrat"/>
                <a:ea typeface="Montserrat"/>
                <a:cs typeface="Montserrat"/>
                <a:sym typeface="Montserrat"/>
              </a:rPr>
              <a:t> y</a:t>
            </a:r>
            <a:r>
              <a:rPr b="0" i="0" lang="en" sz="1100" u="none" cap="none" strike="noStrike">
                <a:solidFill>
                  <a:schemeClr val="dk1"/>
                </a:solidFill>
                <a:latin typeface="Montserrat"/>
                <a:ea typeface="Montserrat"/>
                <a:cs typeface="Montserrat"/>
                <a:sym typeface="Montserrat"/>
              </a:rPr>
              <a:t> contempla diversos factores, entre ellos la facilidad para llegar a una unidad médica, proximidad y comportamiento social.</a:t>
            </a:r>
            <a:endParaRPr b="0" i="0" sz="1000" u="none" cap="none" strike="noStrike">
              <a:solidFill>
                <a:srgbClr val="000000"/>
              </a:solidFill>
              <a:latin typeface="Montserrat SemiBold"/>
              <a:ea typeface="Montserrat SemiBold"/>
              <a:cs typeface="Montserrat SemiBold"/>
              <a:sym typeface="Montserrat SemiBold"/>
            </a:endParaRPr>
          </a:p>
        </p:txBody>
      </p:sp>
      <p:pic>
        <p:nvPicPr>
          <p:cNvPr id="119" name="Google Shape;119;p19"/>
          <p:cNvPicPr preferRelativeResize="0"/>
          <p:nvPr/>
        </p:nvPicPr>
        <p:blipFill rotWithShape="1">
          <a:blip r:embed="rId3">
            <a:alphaModFix/>
          </a:blip>
          <a:srcRect b="0" l="9" r="9" t="0"/>
          <a:stretch/>
        </p:blipFill>
        <p:spPr>
          <a:xfrm>
            <a:off x="3164624" y="836200"/>
            <a:ext cx="5979372" cy="4307302"/>
          </a:xfrm>
          <a:prstGeom prst="rect">
            <a:avLst/>
          </a:prstGeom>
          <a:noFill/>
          <a:ln cap="flat" cmpd="sng" w="9525">
            <a:solidFill>
              <a:srgbClr val="B7B7B7"/>
            </a:solidFill>
            <a:prstDash val="solid"/>
            <a:round/>
            <a:headEnd len="sm" w="sm" type="none"/>
            <a:tailEnd len="sm" w="sm" type="none"/>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pic>
        <p:nvPicPr>
          <p:cNvPr id="124" name="Google Shape;124;p20"/>
          <p:cNvPicPr preferRelativeResize="0"/>
          <p:nvPr/>
        </p:nvPicPr>
        <p:blipFill rotWithShape="1">
          <a:blip r:embed="rId3">
            <a:alphaModFix/>
          </a:blip>
          <a:srcRect b="0" l="0" r="0" t="0"/>
          <a:stretch/>
        </p:blipFill>
        <p:spPr>
          <a:xfrm>
            <a:off x="3163825" y="836675"/>
            <a:ext cx="5980170" cy="4306819"/>
          </a:xfrm>
          <a:prstGeom prst="rect">
            <a:avLst/>
          </a:prstGeom>
          <a:noFill/>
          <a:ln cap="flat" cmpd="sng" w="9525">
            <a:solidFill>
              <a:srgbClr val="B7B7B7"/>
            </a:solidFill>
            <a:prstDash val="solid"/>
            <a:round/>
            <a:headEnd len="sm" w="sm" type="none"/>
            <a:tailEnd len="sm" w="sm" type="none"/>
          </a:ln>
        </p:spPr>
      </p:pic>
      <p:sp>
        <p:nvSpPr>
          <p:cNvPr id="125" name="Google Shape;125;p20"/>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Montserrat Light"/>
                <a:ea typeface="Montserrat Light"/>
                <a:cs typeface="Montserrat Light"/>
                <a:sym typeface="Montserrat Light"/>
              </a:rPr>
              <a:t>1 - ACCESIBILIDAD HOSPITALARIA</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Montserrat SemiBold"/>
                <a:ea typeface="Montserrat SemiBold"/>
                <a:cs typeface="Montserrat SemiBold"/>
                <a:sym typeface="Montserrat SemiBold"/>
              </a:rPr>
              <a:t>(</a:t>
            </a:r>
            <a:r>
              <a:rPr b="0" i="0" lang="en" sz="1000" u="none" cap="none" strike="noStrike">
                <a:solidFill>
                  <a:srgbClr val="000000"/>
                </a:solidFill>
                <a:latin typeface="Montserrat SemiBold"/>
                <a:ea typeface="Montserrat SemiBold"/>
                <a:cs typeface="Montserrat SemiBold"/>
                <a:sym typeface="Montserrat SemiBold"/>
              </a:rPr>
              <a:t>escala: </a:t>
            </a:r>
            <a:r>
              <a:rPr b="0" i="0" lang="en" sz="1000" u="none" cap="none" strike="noStrike">
                <a:solidFill>
                  <a:schemeClr val="dk1"/>
                </a:solidFill>
                <a:latin typeface="Montserrat SemiBold"/>
                <a:ea typeface="Montserrat SemiBold"/>
                <a:cs typeface="Montserrat SemiBold"/>
                <a:sym typeface="Montserrat SemiBold"/>
              </a:rPr>
              <a:t>cuantiles</a:t>
            </a:r>
            <a:r>
              <a:rPr b="0" i="0" lang="en" sz="1000" u="none" cap="none" strike="noStrike">
                <a:solidFill>
                  <a:srgbClr val="000000"/>
                </a:solidFill>
                <a:latin typeface="Montserrat SemiBold"/>
                <a:ea typeface="Montserrat SemiBold"/>
                <a:cs typeface="Montserrat SemiBold"/>
                <a:sym typeface="Montserrat SemiBold"/>
              </a:rPr>
              <a:t>)</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Se calcula a partir del número de días entre el inicio de síntomas y el ingreso a una unidad médica para ser evaluado. </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Este indicador permite cuantificar la accesibilidad hospitalaria y contempla diversos factores, entre ellos la facilidad para llegar a una unidad médica, proximidad y comportamiento social.</a:t>
            </a:r>
            <a:endParaRPr sz="1100">
              <a:solidFill>
                <a:schemeClr val="dk1"/>
              </a:solidFill>
              <a:latin typeface="Montserrat"/>
              <a:ea typeface="Montserrat"/>
              <a:cs typeface="Montserrat"/>
              <a:sym typeface="Montserra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pic>
        <p:nvPicPr>
          <p:cNvPr id="130" name="Google Shape;130;p21"/>
          <p:cNvPicPr preferRelativeResize="0"/>
          <p:nvPr/>
        </p:nvPicPr>
        <p:blipFill rotWithShape="1">
          <a:blip r:embed="rId3">
            <a:alphaModFix/>
          </a:blip>
          <a:srcRect b="0" l="0" r="0" t="0"/>
          <a:stretch/>
        </p:blipFill>
        <p:spPr>
          <a:xfrm>
            <a:off x="3163825" y="835475"/>
            <a:ext cx="5980170" cy="4306819"/>
          </a:xfrm>
          <a:prstGeom prst="rect">
            <a:avLst/>
          </a:prstGeom>
          <a:noFill/>
          <a:ln cap="flat" cmpd="sng" w="9525">
            <a:solidFill>
              <a:srgbClr val="B7B7B7"/>
            </a:solidFill>
            <a:prstDash val="solid"/>
            <a:round/>
            <a:headEnd len="sm" w="sm" type="none"/>
            <a:tailEnd len="sm" w="sm" type="none"/>
          </a:ln>
        </p:spPr>
      </p:pic>
      <p:sp>
        <p:nvSpPr>
          <p:cNvPr id="131" name="Google Shape;131;p21"/>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chemeClr val="dk1"/>
              </a:buClr>
              <a:buSzPts val="1100"/>
              <a:buFont typeface="Arial"/>
              <a:buNone/>
            </a:pPr>
            <a:r>
              <a:rPr b="0" i="0" lang="en" sz="1200" u="none" cap="none" strike="noStrike">
                <a:solidFill>
                  <a:schemeClr val="dk1"/>
                </a:solidFill>
                <a:latin typeface="Montserrat Light"/>
                <a:ea typeface="Montserrat Light"/>
                <a:cs typeface="Montserrat Light"/>
                <a:sym typeface="Montserrat Light"/>
              </a:rPr>
              <a:t>2 - RESPUESTA HOSPITALARIA</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chemeClr val="dk1"/>
              </a:buClr>
              <a:buSzPts val="1100"/>
              <a:buFont typeface="Arial"/>
              <a:buNone/>
            </a:pPr>
            <a:r>
              <a:rPr b="0" i="0" lang="en" sz="1000" u="none" cap="none" strike="noStrike">
                <a:solidFill>
                  <a:schemeClr val="dk1"/>
                </a:solidFill>
                <a:latin typeface="Montserrat SemiBold"/>
                <a:ea typeface="Montserrat SemiBold"/>
                <a:cs typeface="Montserrat SemiBold"/>
                <a:sym typeface="Montserrat SemiBold"/>
              </a:rPr>
              <a:t>(escala: cortes naturales)</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Es calculada mediante e</a:t>
            </a:r>
            <a:r>
              <a:rPr b="0" i="0" lang="en" sz="1100" u="none" cap="none" strike="noStrike">
                <a:solidFill>
                  <a:schemeClr val="dk1"/>
                </a:solidFill>
                <a:latin typeface="Montserrat"/>
                <a:ea typeface="Montserrat"/>
                <a:cs typeface="Montserrat"/>
                <a:sym typeface="Montserrat"/>
              </a:rPr>
              <a:t>l número de días entre la fecha de ingreso a una unidad médica y la fecha en que se </a:t>
            </a:r>
            <a:r>
              <a:rPr lang="en" sz="1100">
                <a:solidFill>
                  <a:schemeClr val="dk1"/>
                </a:solidFill>
                <a:latin typeface="Montserrat"/>
                <a:ea typeface="Montserrat"/>
                <a:cs typeface="Montserrat"/>
                <a:sym typeface="Montserrat"/>
              </a:rPr>
              <a:t>confirma</a:t>
            </a:r>
            <a:r>
              <a:rPr b="0" i="0" lang="en" sz="1100" u="none" cap="none" strike="noStrike">
                <a:solidFill>
                  <a:schemeClr val="dk1"/>
                </a:solidFill>
                <a:latin typeface="Montserrat"/>
                <a:ea typeface="Montserrat"/>
                <a:cs typeface="Montserrat"/>
                <a:sym typeface="Montserrat"/>
              </a:rPr>
              <a:t> el resultado de la prueba COVID.</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sz="11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Este indicador </a:t>
            </a:r>
            <a:r>
              <a:rPr b="0" i="0" lang="en" sz="1100" u="none" cap="none" strike="noStrike">
                <a:solidFill>
                  <a:schemeClr val="dk1"/>
                </a:solidFill>
                <a:latin typeface="Montserrat"/>
                <a:ea typeface="Montserrat"/>
                <a:cs typeface="Montserrat"/>
                <a:sym typeface="Montserrat"/>
              </a:rPr>
              <a:t>permite cuantificar la respuesta hospitalaria</a:t>
            </a:r>
            <a:r>
              <a:rPr lang="en" sz="1100">
                <a:solidFill>
                  <a:schemeClr val="dk1"/>
                </a:solidFill>
                <a:latin typeface="Montserrat"/>
                <a:ea typeface="Montserrat"/>
                <a:cs typeface="Montserrat"/>
                <a:sym typeface="Montserrat"/>
              </a:rPr>
              <a:t> y</a:t>
            </a:r>
            <a:r>
              <a:rPr lang="en" sz="1100">
                <a:solidFill>
                  <a:schemeClr val="dk1"/>
                </a:solidFill>
                <a:highlight>
                  <a:schemeClr val="lt1"/>
                </a:highlight>
                <a:latin typeface="Montserrat"/>
                <a:ea typeface="Montserrat"/>
                <a:cs typeface="Montserrat"/>
                <a:sym typeface="Montserrat"/>
              </a:rPr>
              <a:t> a</a:t>
            </a:r>
            <a:r>
              <a:rPr b="0" i="0" lang="en" sz="1100" u="none" cap="none" strike="noStrike">
                <a:solidFill>
                  <a:schemeClr val="dk1"/>
                </a:solidFill>
                <a:highlight>
                  <a:schemeClr val="lt1"/>
                </a:highlight>
                <a:latin typeface="Montserrat"/>
                <a:ea typeface="Montserrat"/>
                <a:cs typeface="Montserrat"/>
                <a:sym typeface="Montserrat"/>
              </a:rPr>
              <a:t>lgunos de los factores con los que se podría asociar son: la infraestructura de las unidades de salud, la cantidad de personal, el abastecimiento de recursos y la afluencia de pacientes.</a:t>
            </a:r>
            <a:endParaRPr b="0" i="0" sz="1100" u="none" cap="none" strike="noStrike">
              <a:solidFill>
                <a:schemeClr val="dk1"/>
              </a:solidFill>
              <a:highlight>
                <a:schemeClr val="lt1"/>
              </a:highlight>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000"/>
              <a:buFont typeface="Arial"/>
              <a:buNone/>
            </a:pPr>
            <a:r>
              <a:t/>
            </a:r>
            <a:endParaRPr sz="1000">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sz="1000">
              <a:latin typeface="Montserrat SemiBold"/>
              <a:ea typeface="Montserrat SemiBold"/>
              <a:cs typeface="Montserrat SemiBold"/>
              <a:sym typeface="Montserrat SemiBold"/>
            </a:endParaRPr>
          </a:p>
          <a:p>
            <a:pPr indent="0" lvl="0" marL="0" rtl="0" algn="l">
              <a:spcBef>
                <a:spcPts val="0"/>
              </a:spcBef>
              <a:spcAft>
                <a:spcPts val="0"/>
              </a:spcAft>
              <a:buClr>
                <a:schemeClr val="dk1"/>
              </a:buClr>
              <a:buSzPts val="1000"/>
              <a:buFont typeface="Arial"/>
              <a:buNone/>
            </a:pPr>
            <a:r>
              <a:rPr lang="en" sz="1000">
                <a:solidFill>
                  <a:schemeClr val="dk1"/>
                </a:solidFill>
                <a:latin typeface="Montserrat"/>
                <a:ea typeface="Montserrat"/>
                <a:cs typeface="Montserrat"/>
                <a:sym typeface="Montserrat"/>
              </a:rPr>
              <a:t>Nota: los valores negativos en esta variable indican que los resultados se confirmaron antes del ingreso a la unidad médica.</a:t>
            </a:r>
            <a:endParaRPr sz="1000">
              <a:latin typeface="Montserrat SemiBold"/>
              <a:ea typeface="Montserrat SemiBold"/>
              <a:cs typeface="Montserrat SemiBold"/>
              <a:sym typeface="Montserrat SemiBo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pic>
        <p:nvPicPr>
          <p:cNvPr id="136" name="Google Shape;136;p22"/>
          <p:cNvPicPr preferRelativeResize="0"/>
          <p:nvPr/>
        </p:nvPicPr>
        <p:blipFill rotWithShape="1">
          <a:blip r:embed="rId3">
            <a:alphaModFix/>
          </a:blip>
          <a:srcRect b="0" l="0" r="0" t="0"/>
          <a:stretch/>
        </p:blipFill>
        <p:spPr>
          <a:xfrm>
            <a:off x="3163825" y="835713"/>
            <a:ext cx="5980170" cy="4306819"/>
          </a:xfrm>
          <a:prstGeom prst="rect">
            <a:avLst/>
          </a:prstGeom>
          <a:noFill/>
          <a:ln cap="flat" cmpd="sng" w="9525">
            <a:solidFill>
              <a:srgbClr val="B7B7B7"/>
            </a:solidFill>
            <a:prstDash val="solid"/>
            <a:round/>
            <a:headEnd len="sm" w="sm" type="none"/>
            <a:tailEnd len="sm" w="sm" type="none"/>
          </a:ln>
        </p:spPr>
      </p:pic>
      <p:sp>
        <p:nvSpPr>
          <p:cNvPr id="137" name="Google Shape;137;p22"/>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chemeClr val="dk1"/>
              </a:buClr>
              <a:buSzPts val="1100"/>
              <a:buFont typeface="Arial"/>
              <a:buNone/>
            </a:pPr>
            <a:r>
              <a:rPr b="0" i="0" lang="en" sz="1200" u="none" cap="none" strike="noStrike">
                <a:solidFill>
                  <a:schemeClr val="dk1"/>
                </a:solidFill>
                <a:latin typeface="Montserrat Light"/>
                <a:ea typeface="Montserrat Light"/>
                <a:cs typeface="Montserrat Light"/>
                <a:sym typeface="Montserrat Light"/>
              </a:rPr>
              <a:t>2 - RESPUESTA HOSPITALARIA</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chemeClr val="dk1"/>
              </a:buClr>
              <a:buSzPts val="1100"/>
              <a:buFont typeface="Arial"/>
              <a:buNone/>
            </a:pPr>
            <a:r>
              <a:rPr b="0" i="0" lang="en" sz="1000" u="none" cap="none" strike="noStrike">
                <a:solidFill>
                  <a:schemeClr val="dk1"/>
                </a:solidFill>
                <a:latin typeface="Montserrat SemiBold"/>
                <a:ea typeface="Montserrat SemiBold"/>
                <a:cs typeface="Montserrat SemiBold"/>
                <a:sym typeface="Montserrat SemiBold"/>
              </a:rPr>
              <a:t>(escala: </a:t>
            </a:r>
            <a:r>
              <a:rPr lang="en" sz="1000">
                <a:solidFill>
                  <a:schemeClr val="dk1"/>
                </a:solidFill>
                <a:latin typeface="Montserrat SemiBold"/>
                <a:ea typeface="Montserrat SemiBold"/>
                <a:cs typeface="Montserrat SemiBold"/>
                <a:sym typeface="Montserrat SemiBold"/>
              </a:rPr>
              <a:t>cuantiles</a:t>
            </a:r>
            <a:r>
              <a:rPr b="0" i="0" lang="en" sz="1000" u="none" cap="none" strike="noStrike">
                <a:solidFill>
                  <a:schemeClr val="dk1"/>
                </a:solidFill>
                <a:latin typeface="Montserrat SemiBold"/>
                <a:ea typeface="Montserrat SemiBold"/>
                <a:cs typeface="Montserrat SemiBold"/>
                <a:sym typeface="Montserrat SemiBold"/>
              </a:rPr>
              <a:t>)</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Es calculada mediante e</a:t>
            </a:r>
            <a:r>
              <a:rPr b="0" i="0" lang="en" sz="1100" u="none" cap="none" strike="noStrike">
                <a:solidFill>
                  <a:schemeClr val="dk1"/>
                </a:solidFill>
                <a:latin typeface="Montserrat"/>
                <a:ea typeface="Montserrat"/>
                <a:cs typeface="Montserrat"/>
                <a:sym typeface="Montserrat"/>
              </a:rPr>
              <a:t>l número de días entre la fecha de ingreso a una unidad médica y la fecha en que se </a:t>
            </a:r>
            <a:r>
              <a:rPr lang="en" sz="1100">
                <a:solidFill>
                  <a:schemeClr val="dk1"/>
                </a:solidFill>
                <a:latin typeface="Montserrat"/>
                <a:ea typeface="Montserrat"/>
                <a:cs typeface="Montserrat"/>
                <a:sym typeface="Montserrat"/>
              </a:rPr>
              <a:t>confirma</a:t>
            </a:r>
            <a:r>
              <a:rPr b="0" i="0" lang="en" sz="1100" u="none" cap="none" strike="noStrike">
                <a:solidFill>
                  <a:schemeClr val="dk1"/>
                </a:solidFill>
                <a:latin typeface="Montserrat"/>
                <a:ea typeface="Montserrat"/>
                <a:cs typeface="Montserrat"/>
                <a:sym typeface="Montserrat"/>
              </a:rPr>
              <a:t> el resultado de la prueba COVID.</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sz="11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Este indicador </a:t>
            </a:r>
            <a:r>
              <a:rPr b="0" i="0" lang="en" sz="1100" u="none" cap="none" strike="noStrike">
                <a:solidFill>
                  <a:schemeClr val="dk1"/>
                </a:solidFill>
                <a:latin typeface="Montserrat"/>
                <a:ea typeface="Montserrat"/>
                <a:cs typeface="Montserrat"/>
                <a:sym typeface="Montserrat"/>
              </a:rPr>
              <a:t>permite cuantificar la respuesta hospitalaria</a:t>
            </a:r>
            <a:r>
              <a:rPr lang="en" sz="1100">
                <a:solidFill>
                  <a:schemeClr val="dk1"/>
                </a:solidFill>
                <a:latin typeface="Montserrat"/>
                <a:ea typeface="Montserrat"/>
                <a:cs typeface="Montserrat"/>
                <a:sym typeface="Montserrat"/>
              </a:rPr>
              <a:t> y</a:t>
            </a:r>
            <a:r>
              <a:rPr lang="en" sz="1100">
                <a:solidFill>
                  <a:schemeClr val="dk1"/>
                </a:solidFill>
                <a:highlight>
                  <a:schemeClr val="lt1"/>
                </a:highlight>
                <a:latin typeface="Montserrat"/>
                <a:ea typeface="Montserrat"/>
                <a:cs typeface="Montserrat"/>
                <a:sym typeface="Montserrat"/>
              </a:rPr>
              <a:t> a</a:t>
            </a:r>
            <a:r>
              <a:rPr b="0" i="0" lang="en" sz="1100" u="none" cap="none" strike="noStrike">
                <a:solidFill>
                  <a:schemeClr val="dk1"/>
                </a:solidFill>
                <a:highlight>
                  <a:schemeClr val="lt1"/>
                </a:highlight>
                <a:latin typeface="Montserrat"/>
                <a:ea typeface="Montserrat"/>
                <a:cs typeface="Montserrat"/>
                <a:sym typeface="Montserrat"/>
              </a:rPr>
              <a:t>lgunos de los factores con los que se podría asociar son: la infraestructura de las unidades de salud, la cantidad de personal, el abastecimiento de recursos y la afluencia de pacientes.</a:t>
            </a:r>
            <a:endParaRPr b="0" i="0" sz="1100" u="none" cap="none" strike="noStrike">
              <a:solidFill>
                <a:schemeClr val="dk1"/>
              </a:solidFill>
              <a:highlight>
                <a:schemeClr val="lt1"/>
              </a:highlight>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000"/>
              <a:buFont typeface="Arial"/>
              <a:buNone/>
            </a:pPr>
            <a:r>
              <a:t/>
            </a:r>
            <a:endParaRPr sz="1000">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sz="1000">
              <a:latin typeface="Montserrat SemiBold"/>
              <a:ea typeface="Montserrat SemiBold"/>
              <a:cs typeface="Montserrat SemiBold"/>
              <a:sym typeface="Montserrat SemiBold"/>
            </a:endParaRPr>
          </a:p>
          <a:p>
            <a:pPr indent="0" lvl="0" marL="0" rtl="0" algn="l">
              <a:spcBef>
                <a:spcPts val="0"/>
              </a:spcBef>
              <a:spcAft>
                <a:spcPts val="0"/>
              </a:spcAft>
              <a:buClr>
                <a:schemeClr val="dk1"/>
              </a:buClr>
              <a:buSzPts val="1000"/>
              <a:buFont typeface="Arial"/>
              <a:buNone/>
            </a:pPr>
            <a:r>
              <a:rPr lang="en" sz="1000">
                <a:solidFill>
                  <a:schemeClr val="dk1"/>
                </a:solidFill>
                <a:latin typeface="Montserrat"/>
                <a:ea typeface="Montserrat"/>
                <a:cs typeface="Montserrat"/>
                <a:sym typeface="Montserrat"/>
              </a:rPr>
              <a:t>Nota: los valores negativos en esta variable indican que los resultados se confirmaron antes del ingreso a la unidad médica.</a:t>
            </a:r>
            <a:endParaRPr sz="1000">
              <a:latin typeface="Montserrat SemiBold"/>
              <a:ea typeface="Montserrat SemiBold"/>
              <a:cs typeface="Montserrat SemiBold"/>
              <a:sym typeface="Montserrat SemiBold"/>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